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80" r:id="rId3"/>
    <p:sldId id="283" r:id="rId4"/>
    <p:sldId id="264" r:id="rId5"/>
    <p:sldId id="281" r:id="rId6"/>
    <p:sldId id="292" r:id="rId7"/>
    <p:sldId id="262" r:id="rId8"/>
    <p:sldId id="261" r:id="rId9"/>
    <p:sldId id="263" r:id="rId10"/>
    <p:sldId id="265" r:id="rId11"/>
    <p:sldId id="266" r:id="rId12"/>
    <p:sldId id="267" r:id="rId13"/>
    <p:sldId id="284" r:id="rId14"/>
    <p:sldId id="285" r:id="rId15"/>
    <p:sldId id="286" r:id="rId16"/>
    <p:sldId id="287" r:id="rId17"/>
    <p:sldId id="288" r:id="rId18"/>
    <p:sldId id="289" r:id="rId19"/>
    <p:sldId id="290" r:id="rId20"/>
    <p:sldId id="291"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52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1598BC-097A-4F45-8974-E41A6F7CB26E}" type="datetimeFigureOut">
              <a:rPr lang="en-US" smtClean="0"/>
              <a:pPr/>
              <a:t>12/14/2010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DE0B56-6173-4AA3-AE53-C55F5B2080B1}" type="slidenum">
              <a:rPr lang="en-US" smtClean="0"/>
              <a:pPr/>
              <a:t>‹#›</a:t>
            </a:fld>
            <a:endParaRPr lang="en-US"/>
          </a:p>
        </p:txBody>
      </p:sp>
    </p:spTree>
    <p:extLst>
      <p:ext uri="{BB962C8B-B14F-4D97-AF65-F5344CB8AC3E}">
        <p14:creationId xmlns:p14="http://schemas.microsoft.com/office/powerpoint/2010/main" val="909813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48B9C5F-C61F-4AB1-8296-3973A4250A02}" type="datetime1">
              <a:rPr lang="en-US" smtClean="0"/>
              <a:pPr/>
              <a:t>12/14/2010</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B9660864-5401-4051-8E77-B66C4C990341}" type="slidenum">
              <a:rPr lang="en-US" smtClean="0"/>
              <a:pPr/>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383B53-0D61-460D-8321-701ED96EEEC0}" type="datetime1">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3416C9-6087-4F15-B3B5-6B5B50F82E30}" type="datetime1">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B9660864-5401-4051-8E77-B66C4C990341}" type="slidenum">
              <a:rPr lang="en-US" smtClean="0"/>
              <a:pPr/>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r" rtl="1">
              <a:defRPr sz="4800" baseline="0">
                <a:latin typeface="Times New Roman" pitchFamily="18" charset="0"/>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just" rtl="1">
              <a:defRPr>
                <a:latin typeface="Times New Roman" pitchFamily="18" charset="0"/>
                <a:cs typeface="B Nazanin" pitchFamily="2" charset="-78"/>
              </a:defRPr>
            </a:lvl1pPr>
            <a:lvl2pPr algn="just" rtl="1">
              <a:defRPr>
                <a:latin typeface="Times New Roman" pitchFamily="18" charset="0"/>
                <a:cs typeface="B Nazanin" pitchFamily="2" charset="-78"/>
              </a:defRPr>
            </a:lvl2pPr>
            <a:lvl3pPr algn="just" rtl="1">
              <a:defRPr>
                <a:latin typeface="Times New Roman" pitchFamily="18" charset="0"/>
                <a:cs typeface="B Nazanin" pitchFamily="2" charset="-78"/>
              </a:defRPr>
            </a:lvl3pPr>
            <a:lvl4pPr algn="just" rtl="1">
              <a:defRPr>
                <a:latin typeface="Times New Roman" pitchFamily="18" charset="0"/>
                <a:cs typeface="B Nazanin" pitchFamily="2" charset="-78"/>
              </a:defRPr>
            </a:lvl4pPr>
            <a:lvl5pPr algn="just" rtl="1">
              <a:defRPr>
                <a:latin typeface="Times New Roman" pitchFamily="18" charset="0"/>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FB05362E-1F3E-4FB1-8A21-983DD772C5EE}" type="datetime1">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BF72F9-1018-4F9E-872E-EECEAB6AEE79}" type="datetime1">
              <a:rPr lang="en-US" smtClean="0"/>
              <a:pPr/>
              <a:t>12/14/2010</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B9660864-5401-4051-8E77-B66C4C990341}" type="slidenum">
              <a:rPr lang="en-US" smtClean="0"/>
              <a:pPr/>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28A822-DC4C-4154-A7B2-E6E94409FF10}" type="datetime1">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D9960D-7B4F-41A6-AABA-AA2F9274D150}" type="datetime1">
              <a:rPr lang="en-US" smtClean="0"/>
              <a:pPr/>
              <a:t>12/14/2010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13B42B-A97D-4A94-B9A5-72DA80A87C29}" type="datetime1">
              <a:rPr lang="en-US" smtClean="0"/>
              <a:pPr/>
              <a:t>12/14/2010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EEE825-FA94-461B-AC05-FC24DD81BEF8}" type="datetime1">
              <a:rPr lang="en-US" smtClean="0"/>
              <a:pPr/>
              <a:t>12/14/2010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660864-5401-4051-8E77-B66C4C9903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E2E19F-424D-44B6-86B2-F67E23BF4D12}" type="datetime1">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660864-5401-4051-8E77-B66C4C990341}" type="slidenum">
              <a:rPr lang="en-US" smtClean="0"/>
              <a:pPr/>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78518FE6-4BDC-470F-B363-9EAC25A1C369}" type="datetime1">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660864-5401-4051-8E77-B66C4C990341}" type="slidenum">
              <a:rPr lang="en-US" smtClean="0"/>
              <a:pPr/>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6A37BEB4-D681-48D8-B6BF-08A3EB3BF871}" type="datetime1">
              <a:rPr lang="en-US" smtClean="0"/>
              <a:pPr/>
              <a:t>12/14/2010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9660864-5401-4051-8E77-B66C4C990341}" type="slidenum">
              <a:rPr lang="en-US" smtClean="0"/>
              <a:pPr/>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57200"/>
            <a:ext cx="8686800" cy="1470025"/>
          </a:xfrm>
        </p:spPr>
        <p:txBody>
          <a:bodyPr/>
          <a:lstStyle/>
          <a:p>
            <a:pPr algn="ctr"/>
            <a:r>
              <a:rPr lang="en-US" dirty="0" smtClean="0">
                <a:latin typeface="Arial" pitchFamily="34" charset="0"/>
                <a:cs typeface="Arial" pitchFamily="34" charset="0"/>
              </a:rPr>
              <a:t>PROMETHEE</a:t>
            </a:r>
            <a:endParaRPr lang="en-US" dirty="0">
              <a:latin typeface="Arial" pitchFamily="34" charset="0"/>
              <a:cs typeface="Arial" pitchFamily="34" charset="0"/>
            </a:endParaRPr>
          </a:p>
        </p:txBody>
      </p:sp>
      <p:sp>
        <p:nvSpPr>
          <p:cNvPr id="3" name="Subtitle 2"/>
          <p:cNvSpPr>
            <a:spLocks noGrp="1"/>
          </p:cNvSpPr>
          <p:nvPr>
            <p:ph type="subTitle" idx="1"/>
          </p:nvPr>
        </p:nvSpPr>
        <p:spPr>
          <a:xfrm>
            <a:off x="679704" y="2895600"/>
            <a:ext cx="7854696" cy="1752600"/>
          </a:xfrm>
        </p:spPr>
        <p:txBody>
          <a:bodyPr>
            <a:normAutofit/>
          </a:bodyPr>
          <a:lstStyle/>
          <a:p>
            <a:pPr algn="ctr" rtl="1">
              <a:spcBef>
                <a:spcPct val="0"/>
              </a:spcBef>
            </a:pPr>
            <a:r>
              <a:rPr lang="fa-IR" sz="24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ea typeface="+mj-ea"/>
                <a:cs typeface="+mj-cs"/>
              </a:rPr>
              <a:t>استاد راهنما: جناب آقای دکتر زند‏‏‏ ‎حسامی</a:t>
            </a:r>
          </a:p>
          <a:p>
            <a:pPr algn="ctr" rtl="1">
              <a:spcBef>
                <a:spcPct val="0"/>
              </a:spcBef>
            </a:pPr>
            <a:endParaRPr lang="fa-IR" sz="24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ea typeface="+mj-ea"/>
              <a:cs typeface="+mj-cs"/>
            </a:endParaRPr>
          </a:p>
          <a:p>
            <a:pPr algn="ctr" rtl="1">
              <a:spcBef>
                <a:spcPct val="0"/>
              </a:spcBef>
            </a:pPr>
            <a:r>
              <a:rPr lang="fa-IR" sz="18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rPr>
              <a:t>دانشجو: </a:t>
            </a:r>
            <a:r>
              <a:rPr lang="fa-IR" sz="18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ea typeface="+mj-ea"/>
                <a:cs typeface="+mj-cs"/>
              </a:rPr>
              <a:t>محسن اسماعیلی</a:t>
            </a:r>
          </a:p>
          <a:p>
            <a:pPr algn="ctr">
              <a:spcBef>
                <a:spcPct val="0"/>
              </a:spcBef>
            </a:pPr>
            <a:r>
              <a:rPr lang="fa-IR" sz="18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ea typeface="+mj-ea"/>
                <a:cs typeface="+mj-cs"/>
              </a:rPr>
              <a:t>پائیز 1391</a:t>
            </a:r>
            <a:endParaRPr lang="en-US" sz="1800" b="1" dirty="0" smtClean="0">
              <a:solidFill>
                <a:schemeClr val="accent3">
                  <a:tint val="90000"/>
                  <a:satMod val="120000"/>
                </a:schemeClr>
              </a:solidFill>
              <a:effectLst>
                <a:outerShdw blurRad="38100" dist="25400" dir="5400000" algn="tl" rotWithShape="0">
                  <a:srgbClr val="000000">
                    <a:alpha val="43000"/>
                  </a:srgbClr>
                </a:outerShdw>
              </a:effectLst>
              <a:latin typeface="Arial" pitchFamily="34" charset="0"/>
              <a:ea typeface="+mj-ea"/>
              <a:cs typeface="+mj-cs"/>
            </a:endParaRPr>
          </a:p>
        </p:txBody>
      </p:sp>
      <p:sp>
        <p:nvSpPr>
          <p:cNvPr id="4" name="Slide Number Placeholder 3"/>
          <p:cNvSpPr>
            <a:spLocks noGrp="1"/>
          </p:cNvSpPr>
          <p:nvPr>
            <p:ph type="sldNum" sz="quarter" idx="12"/>
          </p:nvPr>
        </p:nvSpPr>
        <p:spPr/>
        <p:txBody>
          <a:bodyPr/>
          <a:lstStyle/>
          <a:p>
            <a:fld id="{B9660864-5401-4051-8E77-B66C4C990341}" type="slidenum">
              <a:rPr lang="en-US" smtClean="0"/>
              <a:pPr/>
              <a:t>1</a:t>
            </a:fld>
            <a:endParaRPr 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52400" y="1600200"/>
            <a:ext cx="8839200" cy="4876800"/>
          </a:xfrm>
        </p:spPr>
        <p:txBody>
          <a:bodyPr>
            <a:normAutofit/>
          </a:bodyPr>
          <a:lstStyle/>
          <a:p>
            <a:pPr algn="r" rtl="1"/>
            <a:r>
              <a:rPr lang="fa-IR" sz="2000" dirty="0"/>
              <a:t>حال برای بدست آوردن رتبه بندی نهایی گزینه ها روش </a:t>
            </a:r>
            <a:r>
              <a:rPr lang="en-US" sz="2000" dirty="0"/>
              <a:t>PROMETHEE</a:t>
            </a:r>
            <a:r>
              <a:rPr lang="fa-IR" sz="2000" dirty="0"/>
              <a:t> یک یا دو اجرا می شود.</a:t>
            </a:r>
          </a:p>
          <a:p>
            <a:pPr algn="just" rtl="1"/>
            <a:r>
              <a:rPr lang="fa-IR" sz="2000" dirty="0"/>
              <a:t>در پرامیتی یک بر مبنای جریان های رتبه بندی منفی و مثبت به رتبه بندی جزئی گزینه ها به کمک روابط برتری </a:t>
            </a:r>
            <a:r>
              <a:rPr lang="en-US" sz="2000" dirty="0"/>
              <a:t>Preference</a:t>
            </a:r>
            <a:r>
              <a:rPr lang="fa-IR" sz="2000" dirty="0"/>
              <a:t> ، اختلافات جزئی</a:t>
            </a:r>
            <a:r>
              <a:rPr lang="en-US" sz="2000" dirty="0"/>
              <a:t> Indifference</a:t>
            </a:r>
            <a:r>
              <a:rPr lang="fa-IR" sz="2000" dirty="0"/>
              <a:t> و غیر قابل مقایسگی</a:t>
            </a:r>
            <a:r>
              <a:rPr lang="en-US" sz="2000" dirty="0"/>
              <a:t> Incomparable</a:t>
            </a:r>
            <a:r>
              <a:rPr lang="fa-IR" sz="2000" dirty="0"/>
              <a:t> می پردازد. </a:t>
            </a:r>
            <a:r>
              <a:rPr lang="en-US" sz="2000" dirty="0"/>
              <a:t>(PI, II, RI)</a:t>
            </a:r>
          </a:p>
          <a:p>
            <a:pPr algn="just" rtl="1"/>
            <a:r>
              <a:rPr lang="fa-IR" sz="2000" dirty="0"/>
              <a:t>این روش اطلاعات کاملی را در اختیار تصمیم گیر قرار می دهد لیکن رتبه بندی ارائه شده از آن کامل نبوده و تصمیم نهایی را به عهده تصمیم گیر قرار می دهد.</a:t>
            </a:r>
            <a:endParaRPr lang="en-US" sz="2000" dirty="0"/>
          </a:p>
        </p:txBody>
      </p:sp>
      <p:sp>
        <p:nvSpPr>
          <p:cNvPr id="6" name="Slide Number Placeholder 5"/>
          <p:cNvSpPr>
            <a:spLocks noGrp="1"/>
          </p:cNvSpPr>
          <p:nvPr>
            <p:ph type="sldNum" sz="quarter" idx="12"/>
          </p:nvPr>
        </p:nvSpPr>
        <p:spPr/>
        <p:txBody>
          <a:bodyPr/>
          <a:lstStyle/>
          <a:p>
            <a:fld id="{B9660864-5401-4051-8E77-B66C4C990341}" type="slidenum">
              <a:rPr lang="en-US" smtClean="0"/>
              <a:pPr/>
              <a:t>10</a:t>
            </a:fld>
            <a:endParaRPr lang="en-US"/>
          </a:p>
        </p:txBody>
      </p:sp>
      <p:pic>
        <p:nvPicPr>
          <p:cNvPr id="21507" name="Picture 3"/>
          <p:cNvPicPr>
            <a:picLocks noChangeAspect="1" noChangeArrowheads="1"/>
          </p:cNvPicPr>
          <p:nvPr/>
        </p:nvPicPr>
        <p:blipFill>
          <a:blip r:embed="rId2"/>
          <a:srcRect/>
          <a:stretch>
            <a:fillRect/>
          </a:stretch>
        </p:blipFill>
        <p:spPr bwMode="auto">
          <a:xfrm>
            <a:off x="914400" y="3962400"/>
            <a:ext cx="6781800" cy="2181225"/>
          </a:xfrm>
          <a:prstGeom prst="rect">
            <a:avLst/>
          </a:prstGeom>
          <a:noFill/>
          <a:ln w="9525">
            <a:noFill/>
            <a:miter lim="800000"/>
            <a:headEnd/>
            <a:tailEnd/>
          </a:ln>
          <a:effectLst/>
        </p:spPr>
      </p:pic>
      <p:sp>
        <p:nvSpPr>
          <p:cNvPr id="7" name="Title 1"/>
          <p:cNvSpPr>
            <a:spLocks noGrp="1"/>
          </p:cNvSpPr>
          <p:nvPr>
            <p:ph type="title"/>
          </p:nvPr>
        </p:nvSpPr>
        <p:spPr>
          <a:xfrm>
            <a:off x="457200" y="182880"/>
            <a:ext cx="8229600" cy="1111664"/>
          </a:xfrm>
        </p:spPr>
        <p:txBody>
          <a:bodyPr>
            <a:normAutofit/>
          </a:bodyPr>
          <a:lstStyle/>
          <a:p>
            <a:pPr lvl="0">
              <a:defRPr/>
            </a:pPr>
            <a:r>
              <a:rPr lang="en-US" sz="4000" dirty="0"/>
              <a:t>PROMETHEE</a:t>
            </a:r>
            <a:r>
              <a:rPr lang="en-US" sz="2800" dirty="0">
                <a:ln>
                  <a:noFill/>
                </a:ln>
                <a:solidFill>
                  <a:schemeClr val="tx2"/>
                </a:solidFill>
                <a:effectLst/>
                <a:latin typeface="Arial" pitchFamily="34" charset="0"/>
                <a:cs typeface="Arial" pitchFamily="34" charset="0"/>
              </a:rPr>
              <a:t> </a:t>
            </a:r>
            <a:r>
              <a:rPr lang="en-US" sz="4000" dirty="0"/>
              <a:t>I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circle(in)">
                                      <p:cBhvr>
                                        <p:cTn id="7" dur="2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52400" y="1600200"/>
            <a:ext cx="8839200" cy="4876800"/>
          </a:xfrm>
        </p:spPr>
        <p:txBody>
          <a:bodyPr>
            <a:normAutofit/>
          </a:bodyPr>
          <a:lstStyle/>
          <a:p>
            <a:pPr algn="just" rtl="1"/>
            <a:r>
              <a:rPr lang="fa-IR" sz="2000" dirty="0"/>
              <a:t>در پرامیتی دو به رتبه بندی کامل گزینه ها به کمک روابط برتری و اختلاف جزئی می پردازد. </a:t>
            </a:r>
            <a:r>
              <a:rPr lang="en-US" sz="2000" dirty="0"/>
              <a:t>(PII, III)</a:t>
            </a:r>
            <a:r>
              <a:rPr lang="fa-IR" sz="2000" dirty="0"/>
              <a:t> برای ارائه رتبه بندی کامل، ابتدا جریان فرا رتبه ای شبکه مطابق رابطه زیر برای تمام گزینه ها محاسبه می شود</a:t>
            </a:r>
            <a:r>
              <a:rPr lang="fa-IR" sz="2000" dirty="0" smtClean="0"/>
              <a:t>.</a:t>
            </a:r>
            <a:endParaRPr lang="fa-IR" sz="1600" dirty="0" smtClean="0">
              <a:solidFill>
                <a:schemeClr val="tx2"/>
              </a:solidFill>
            </a:endParaRPr>
          </a:p>
          <a:p>
            <a:pPr algn="just" rtl="1"/>
            <a:endParaRPr lang="fa-IR" sz="1600" dirty="0" smtClean="0">
              <a:solidFill>
                <a:schemeClr val="tx2"/>
              </a:solidFill>
            </a:endParaRPr>
          </a:p>
          <a:p>
            <a:pPr algn="just" rtl="1"/>
            <a:endParaRPr lang="fa-IR" sz="1600" dirty="0" smtClean="0">
              <a:solidFill>
                <a:schemeClr val="tx2"/>
              </a:solidFill>
            </a:endParaRPr>
          </a:p>
          <a:p>
            <a:pPr algn="just" rtl="1"/>
            <a:r>
              <a:rPr lang="fa-IR" sz="2000" dirty="0" smtClean="0"/>
              <a:t>در </a:t>
            </a:r>
            <a:r>
              <a:rPr lang="fa-IR" sz="2000" dirty="0"/>
              <a:t>حقیقت</a:t>
            </a:r>
            <a:r>
              <a:rPr lang="en-US" sz="2000" dirty="0"/>
              <a:t> Ф(a)</a:t>
            </a:r>
            <a:r>
              <a:rPr lang="fa-IR" sz="2000" dirty="0"/>
              <a:t>توازن میان جریان فرارتبه ای مثبت و منفی را نشان می دهد و بیشینه مقدار </a:t>
            </a:r>
            <a:r>
              <a:rPr lang="en-US" sz="2000" dirty="0"/>
              <a:t>Ф(a)</a:t>
            </a:r>
            <a:r>
              <a:rPr lang="fa-IR" sz="2000" dirty="0"/>
              <a:t> مربوط به بهترین گزینه خواهد بود. بنابراین:</a:t>
            </a:r>
          </a:p>
          <a:p>
            <a:pPr algn="just" rtl="1"/>
            <a:endParaRPr lang="fa-IR" sz="1600" dirty="0" smtClean="0">
              <a:solidFill>
                <a:schemeClr val="tx2"/>
              </a:solidFill>
            </a:endParaRPr>
          </a:p>
          <a:p>
            <a:pPr algn="just" rtl="1"/>
            <a:endParaRPr lang="fa-IR" sz="1600" dirty="0" smtClean="0">
              <a:solidFill>
                <a:schemeClr val="tx2"/>
              </a:solidFill>
            </a:endParaRPr>
          </a:p>
          <a:p>
            <a:pPr algn="just" rtl="1"/>
            <a:endParaRPr lang="fa-IR" sz="1600" dirty="0" smtClean="0">
              <a:solidFill>
                <a:schemeClr val="tx2"/>
              </a:solidFill>
            </a:endParaRPr>
          </a:p>
          <a:p>
            <a:pPr algn="just" rtl="1"/>
            <a:endParaRPr lang="fa-IR" sz="2000" dirty="0" smtClean="0"/>
          </a:p>
          <a:p>
            <a:pPr algn="just" rtl="1"/>
            <a:r>
              <a:rPr lang="fa-IR" sz="2000" dirty="0" smtClean="0"/>
              <a:t>بنابراین </a:t>
            </a:r>
            <a:r>
              <a:rPr lang="fa-IR" sz="2000" dirty="0"/>
              <a:t>زمانی که </a:t>
            </a:r>
            <a:r>
              <a:rPr lang="en-US" sz="2000" dirty="0"/>
              <a:t>Ф(a)</a:t>
            </a:r>
            <a:r>
              <a:rPr lang="fa-IR" sz="2000" dirty="0"/>
              <a:t> &gt;</a:t>
            </a:r>
            <a:r>
              <a:rPr lang="en-US" sz="2000" dirty="0"/>
              <a:t> 0</a:t>
            </a:r>
            <a:r>
              <a:rPr lang="fa-IR" sz="2000" dirty="0"/>
              <a:t> </a:t>
            </a:r>
            <a:r>
              <a:rPr lang="fa-IR" sz="2000" dirty="0" smtClean="0"/>
              <a:t>باشد</a:t>
            </a:r>
            <a:r>
              <a:rPr lang="fa-IR" sz="2000" dirty="0"/>
              <a:t>، گزینه </a:t>
            </a:r>
            <a:r>
              <a:rPr lang="en-US" sz="2000" dirty="0"/>
              <a:t>a</a:t>
            </a:r>
            <a:r>
              <a:rPr lang="fa-IR" sz="2000" dirty="0"/>
              <a:t> بر تمامی گزینه ها در قیاس با تمامی معیارها برتری دارد و زمانی که </a:t>
            </a:r>
            <a:r>
              <a:rPr lang="en-US" sz="2000" dirty="0"/>
              <a:t>Ф(a)</a:t>
            </a:r>
            <a:r>
              <a:rPr lang="fa-IR" sz="2000" dirty="0"/>
              <a:t>&lt;0 تحت برتری سایر گزینه ها قرار خواهد گرفت.</a:t>
            </a:r>
            <a:endParaRPr lang="en-US" sz="2000" dirty="0"/>
          </a:p>
          <a:p>
            <a:pPr algn="just" rtl="1"/>
            <a:endParaRPr lang="en-US" sz="1600" dirty="0" smtClean="0">
              <a:solidFill>
                <a:schemeClr val="tx2"/>
              </a:solidFill>
            </a:endParaRPr>
          </a:p>
        </p:txBody>
      </p:sp>
      <p:sp>
        <p:nvSpPr>
          <p:cNvPr id="6" name="Slide Number Placeholder 5"/>
          <p:cNvSpPr>
            <a:spLocks noGrp="1"/>
          </p:cNvSpPr>
          <p:nvPr>
            <p:ph type="sldNum" sz="quarter" idx="12"/>
          </p:nvPr>
        </p:nvSpPr>
        <p:spPr/>
        <p:txBody>
          <a:bodyPr/>
          <a:lstStyle/>
          <a:p>
            <a:fld id="{B9660864-5401-4051-8E77-B66C4C990341}" type="slidenum">
              <a:rPr lang="en-US" smtClean="0"/>
              <a:pPr/>
              <a:t>11</a:t>
            </a:fld>
            <a:endParaRPr lang="en-US"/>
          </a:p>
        </p:txBody>
      </p:sp>
      <p:pic>
        <p:nvPicPr>
          <p:cNvPr id="22530" name="Picture 2"/>
          <p:cNvPicPr>
            <a:picLocks noChangeAspect="1" noChangeArrowheads="1"/>
          </p:cNvPicPr>
          <p:nvPr/>
        </p:nvPicPr>
        <p:blipFill>
          <a:blip r:embed="rId2"/>
          <a:srcRect/>
          <a:stretch>
            <a:fillRect/>
          </a:stretch>
        </p:blipFill>
        <p:spPr bwMode="auto">
          <a:xfrm>
            <a:off x="846117" y="2667000"/>
            <a:ext cx="2657475" cy="476250"/>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838200" y="4038600"/>
            <a:ext cx="3114675" cy="895350"/>
          </a:xfrm>
          <a:prstGeom prst="rect">
            <a:avLst/>
          </a:prstGeom>
          <a:noFill/>
          <a:ln w="9525">
            <a:noFill/>
            <a:miter lim="800000"/>
            <a:headEnd/>
            <a:tailEnd/>
          </a:ln>
          <a:effectLst/>
        </p:spPr>
      </p:pic>
      <p:sp>
        <p:nvSpPr>
          <p:cNvPr id="7" name="Title 1"/>
          <p:cNvSpPr>
            <a:spLocks noGrp="1"/>
          </p:cNvSpPr>
          <p:nvPr>
            <p:ph type="title"/>
          </p:nvPr>
        </p:nvSpPr>
        <p:spPr>
          <a:xfrm>
            <a:off x="457200" y="182880"/>
            <a:ext cx="8229600" cy="1111664"/>
          </a:xfrm>
        </p:spPr>
        <p:txBody>
          <a:bodyPr>
            <a:normAutofit/>
          </a:bodyPr>
          <a:lstStyle/>
          <a:p>
            <a:pPr lvl="0">
              <a:defRPr/>
            </a:pPr>
            <a:r>
              <a:rPr lang="en-US" sz="4000" dirty="0"/>
              <a:t>PROMETHEE II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circle(in)">
                                      <p:cBhvr>
                                        <p:cTn id="12" dur="2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Content Placeholder 2"/>
          <p:cNvSpPr>
            <a:spLocks noGrp="1"/>
          </p:cNvSpPr>
          <p:nvPr>
            <p:ph idx="1"/>
          </p:nvPr>
        </p:nvSpPr>
        <p:spPr>
          <a:xfrm>
            <a:off x="457200" y="1706880"/>
            <a:ext cx="8229600" cy="4389120"/>
          </a:xfrm>
        </p:spPr>
        <p:txBody>
          <a:bodyPr>
            <a:normAutofit/>
          </a:bodyPr>
          <a:lstStyle/>
          <a:p>
            <a:pPr algn="r" rtl="1"/>
            <a:r>
              <a:rPr lang="fa-IR" sz="2000" dirty="0"/>
              <a:t>مساله انتخاب ماشین را همراه معیارهای قیمت(</a:t>
            </a:r>
            <a:r>
              <a:rPr lang="en-US" sz="2000" dirty="0"/>
              <a:t>C1</a:t>
            </a:r>
            <a:r>
              <a:rPr lang="fa-IR" sz="2000" dirty="0"/>
              <a:t>)، سرعت(</a:t>
            </a:r>
            <a:r>
              <a:rPr lang="en-US" sz="2000" dirty="0"/>
              <a:t>C2</a:t>
            </a:r>
            <a:r>
              <a:rPr lang="fa-IR" sz="2000" dirty="0"/>
              <a:t>)، کیفیت خدمات پس ازفروش(</a:t>
            </a:r>
            <a:r>
              <a:rPr lang="en-US" sz="2000" dirty="0"/>
              <a:t>C3</a:t>
            </a:r>
            <a:r>
              <a:rPr lang="fa-IR" sz="2000" dirty="0"/>
              <a:t>) و ضمانت(</a:t>
            </a:r>
            <a:r>
              <a:rPr lang="en-US" sz="2000" dirty="0"/>
              <a:t>C4</a:t>
            </a:r>
            <a:r>
              <a:rPr lang="fa-IR" sz="2000" dirty="0"/>
              <a:t>) و نیز گزینه های پراید(</a:t>
            </a:r>
            <a:r>
              <a:rPr lang="en-US" sz="2000" dirty="0"/>
              <a:t>A1</a:t>
            </a:r>
            <a:r>
              <a:rPr lang="fa-IR" sz="2000" dirty="0"/>
              <a:t>)، پیکان(</a:t>
            </a:r>
            <a:r>
              <a:rPr lang="en-US" sz="2000" dirty="0"/>
              <a:t>A2</a:t>
            </a:r>
            <a:r>
              <a:rPr lang="fa-IR" sz="2000" dirty="0"/>
              <a:t>)، پژو(</a:t>
            </a:r>
            <a:r>
              <a:rPr lang="en-US" sz="2000" dirty="0"/>
              <a:t>A3</a:t>
            </a:r>
            <a:r>
              <a:rPr lang="fa-IR" sz="2000" dirty="0"/>
              <a:t>) در نظر بگیرید.</a:t>
            </a:r>
          </a:p>
          <a:p>
            <a:pPr algn="r" rtl="1"/>
            <a:r>
              <a:rPr lang="fa-IR" sz="2000" dirty="0"/>
              <a:t>وزن معیارها عبارتند از:</a:t>
            </a:r>
            <a:r>
              <a:rPr lang="en-US" sz="2000" dirty="0"/>
              <a:t> </a:t>
            </a:r>
            <a:r>
              <a:rPr lang="fa-IR" sz="2000" dirty="0"/>
              <a:t> </a:t>
            </a:r>
            <a:r>
              <a:rPr lang="en-US" sz="2000" dirty="0"/>
              <a:t>W1 = 0.305, W2 = 0.092, W3 = 0.336, W4 = 0.267</a:t>
            </a:r>
          </a:p>
          <a:p>
            <a:pPr algn="r" rtl="1"/>
            <a:r>
              <a:rPr lang="fa-IR" sz="2000" dirty="0"/>
              <a:t>قابل توجه است که معیار </a:t>
            </a:r>
            <a:r>
              <a:rPr lang="en-US" sz="2000" dirty="0"/>
              <a:t>C1</a:t>
            </a:r>
            <a:r>
              <a:rPr lang="fa-IR" sz="2000" dirty="0"/>
              <a:t> منفی و بقیه مثبت هستند.</a:t>
            </a:r>
            <a:endParaRPr lang="en-US" sz="2000" dirty="0"/>
          </a:p>
        </p:txBody>
      </p:sp>
      <p:sp>
        <p:nvSpPr>
          <p:cNvPr id="7" name="Slide Number Placeholder 6"/>
          <p:cNvSpPr>
            <a:spLocks noGrp="1"/>
          </p:cNvSpPr>
          <p:nvPr>
            <p:ph type="sldNum" sz="quarter" idx="12"/>
          </p:nvPr>
        </p:nvSpPr>
        <p:spPr/>
        <p:txBody>
          <a:bodyPr/>
          <a:lstStyle/>
          <a:p>
            <a:fld id="{B9660864-5401-4051-8E77-B66C4C990341}" type="slidenum">
              <a:rPr lang="en-US" smtClean="0"/>
              <a:pPr/>
              <a:t>12</a:t>
            </a:fld>
            <a:endParaRPr lang="en-US"/>
          </a:p>
        </p:txBody>
      </p:sp>
      <p:sp>
        <p:nvSpPr>
          <p:cNvPr id="8" name="Title 1"/>
          <p:cNvSpPr>
            <a:spLocks noGrp="1"/>
          </p:cNvSpPr>
          <p:nvPr>
            <p:ph type="title"/>
          </p:nvPr>
        </p:nvSpPr>
        <p:spPr>
          <a:xfrm>
            <a:off x="457200" y="182880"/>
            <a:ext cx="8229600" cy="1111664"/>
          </a:xfrm>
        </p:spPr>
        <p:txBody>
          <a:bodyPr>
            <a:normAutofit/>
          </a:bodyPr>
          <a:lstStyle/>
          <a:p>
            <a:pPr lvl="0" algn="r" rtl="1"/>
            <a:r>
              <a:rPr lang="fa-IR" sz="4000" dirty="0"/>
              <a:t>مثال</a:t>
            </a:r>
            <a:endParaRPr lang="en-US" sz="4000" dirty="0"/>
          </a:p>
        </p:txBody>
      </p:sp>
      <p:graphicFrame>
        <p:nvGraphicFramePr>
          <p:cNvPr id="2" name="Table 1"/>
          <p:cNvGraphicFramePr>
            <a:graphicFrameLocks noGrp="1"/>
          </p:cNvGraphicFramePr>
          <p:nvPr>
            <p:extLst>
              <p:ext uri="{D42A27DB-BD31-4B8C-83A1-F6EECF244321}">
                <p14:modId xmlns:p14="http://schemas.microsoft.com/office/powerpoint/2010/main" val="2554493309"/>
              </p:ext>
            </p:extLst>
          </p:nvPr>
        </p:nvGraphicFramePr>
        <p:xfrm>
          <a:off x="1600200" y="3581400"/>
          <a:ext cx="6096000" cy="1844040"/>
        </p:xfrm>
        <a:graphic>
          <a:graphicData uri="http://schemas.openxmlformats.org/drawingml/2006/table">
            <a:tbl>
              <a:tblPr firstRow="1" bandRow="1">
                <a:tableStyleId>{08FB837D-C827-4EFA-A057-4D05807E0F7C}</a:tableStyleId>
              </a:tblPr>
              <a:tblGrid>
                <a:gridCol w="1219200"/>
                <a:gridCol w="1219200"/>
                <a:gridCol w="1219200"/>
                <a:gridCol w="1219200"/>
                <a:gridCol w="1219200"/>
              </a:tblGrid>
              <a:tr h="185420">
                <a:tc>
                  <a:txBody>
                    <a:bodyPr/>
                    <a:lstStyle/>
                    <a:p>
                      <a:pPr algn="ctr"/>
                      <a:r>
                        <a:rPr lang="fa-IR" dirty="0" smtClean="0"/>
                        <a:t>شاخص </a:t>
                      </a:r>
                      <a:endParaRPr lang="en-US" dirty="0"/>
                    </a:p>
                  </a:txBody>
                  <a:tcPr anchor="ctr"/>
                </a:tc>
                <a:tc rowSpan="2">
                  <a:txBody>
                    <a:bodyPr/>
                    <a:lstStyle/>
                    <a:p>
                      <a:pPr algn="ctr"/>
                      <a:r>
                        <a:rPr lang="en-US" dirty="0" smtClean="0"/>
                        <a:t>C1</a:t>
                      </a:r>
                      <a:endParaRPr lang="en-US" dirty="0"/>
                    </a:p>
                  </a:txBody>
                  <a:tcPr anchor="ctr"/>
                </a:tc>
                <a:tc rowSpan="2">
                  <a:txBody>
                    <a:bodyPr/>
                    <a:lstStyle/>
                    <a:p>
                      <a:pPr algn="ctr"/>
                      <a:r>
                        <a:rPr lang="en-US" dirty="0" smtClean="0"/>
                        <a:t>C2</a:t>
                      </a:r>
                      <a:endParaRPr lang="en-US" dirty="0"/>
                    </a:p>
                  </a:txBody>
                  <a:tcPr anchor="ctr"/>
                </a:tc>
                <a:tc rowSpan="2">
                  <a:txBody>
                    <a:bodyPr/>
                    <a:lstStyle/>
                    <a:p>
                      <a:pPr algn="ctr"/>
                      <a:r>
                        <a:rPr lang="en-US" dirty="0" smtClean="0"/>
                        <a:t>C3</a:t>
                      </a:r>
                      <a:endParaRPr lang="en-US" dirty="0"/>
                    </a:p>
                  </a:txBody>
                  <a:tcPr anchor="ctr"/>
                </a:tc>
                <a:tc rowSpan="2">
                  <a:txBody>
                    <a:bodyPr/>
                    <a:lstStyle/>
                    <a:p>
                      <a:pPr algn="ctr"/>
                      <a:r>
                        <a:rPr lang="en-US" dirty="0" smtClean="0"/>
                        <a:t>C4</a:t>
                      </a:r>
                      <a:endParaRPr lang="en-US" dirty="0"/>
                    </a:p>
                  </a:txBody>
                  <a:tcPr anchor="ctr"/>
                </a:tc>
              </a:tr>
              <a:tr h="185420">
                <a:tc>
                  <a:txBody>
                    <a:bodyPr/>
                    <a:lstStyle/>
                    <a:p>
                      <a:pPr algn="ctr"/>
                      <a:r>
                        <a:rPr lang="fa-IR" dirty="0" smtClean="0"/>
                        <a:t>گزینه</a:t>
                      </a:r>
                      <a:endParaRPr lang="en-US" dirty="0"/>
                    </a:p>
                  </a:txBody>
                  <a:tcPr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370840">
                <a:tc>
                  <a:txBody>
                    <a:bodyPr/>
                    <a:lstStyle/>
                    <a:p>
                      <a:pPr algn="ctr"/>
                      <a:r>
                        <a:rPr lang="en-US" dirty="0" smtClean="0"/>
                        <a:t>A1</a:t>
                      </a:r>
                      <a:endParaRPr lang="en-US" dirty="0"/>
                    </a:p>
                  </a:txBody>
                  <a:tcPr anchor="ctr"/>
                </a:tc>
                <a:tc>
                  <a:txBody>
                    <a:bodyPr/>
                    <a:lstStyle/>
                    <a:p>
                      <a:pPr algn="ctr"/>
                      <a:r>
                        <a:rPr lang="en-US" dirty="0" smtClean="0"/>
                        <a:t>5</a:t>
                      </a:r>
                      <a:endParaRPr lang="en-US" dirty="0"/>
                    </a:p>
                  </a:txBody>
                  <a:tcPr anchor="ctr"/>
                </a:tc>
                <a:tc>
                  <a:txBody>
                    <a:bodyPr/>
                    <a:lstStyle/>
                    <a:p>
                      <a:pPr algn="ctr"/>
                      <a:r>
                        <a:rPr lang="en-US" dirty="0" smtClean="0"/>
                        <a:t>8</a:t>
                      </a:r>
                      <a:endParaRPr lang="en-US" dirty="0"/>
                    </a:p>
                  </a:txBody>
                  <a:tcPr anchor="ctr"/>
                </a:tc>
                <a:tc>
                  <a:txBody>
                    <a:bodyPr/>
                    <a:lstStyle/>
                    <a:p>
                      <a:pPr algn="ctr"/>
                      <a:r>
                        <a:rPr lang="en-US" dirty="0" smtClean="0"/>
                        <a:t>13</a:t>
                      </a:r>
                      <a:endParaRPr lang="en-US" dirty="0"/>
                    </a:p>
                  </a:txBody>
                  <a:tcPr anchor="ctr"/>
                </a:tc>
                <a:tc>
                  <a:txBody>
                    <a:bodyPr/>
                    <a:lstStyle/>
                    <a:p>
                      <a:pPr algn="ctr"/>
                      <a:r>
                        <a:rPr lang="en-US" dirty="0" smtClean="0"/>
                        <a:t>4</a:t>
                      </a:r>
                      <a:endParaRPr lang="en-US" dirty="0"/>
                    </a:p>
                  </a:txBody>
                  <a:tcPr anchor="ctr"/>
                </a:tc>
              </a:tr>
              <a:tr h="370840">
                <a:tc>
                  <a:txBody>
                    <a:bodyPr/>
                    <a:lstStyle/>
                    <a:p>
                      <a:pPr algn="ctr"/>
                      <a:r>
                        <a:rPr lang="en-US" dirty="0" smtClean="0"/>
                        <a:t>A2</a:t>
                      </a:r>
                      <a:endParaRPr lang="en-US" dirty="0"/>
                    </a:p>
                  </a:txBody>
                  <a:tcPr anchor="ctr"/>
                </a:tc>
                <a:tc>
                  <a:txBody>
                    <a:bodyPr/>
                    <a:lstStyle/>
                    <a:p>
                      <a:pPr algn="ctr"/>
                      <a:r>
                        <a:rPr lang="en-US" dirty="0" smtClean="0"/>
                        <a:t>4</a:t>
                      </a:r>
                      <a:endParaRPr lang="en-US" dirty="0"/>
                    </a:p>
                  </a:txBody>
                  <a:tcPr anchor="ctr"/>
                </a:tc>
                <a:tc>
                  <a:txBody>
                    <a:bodyPr/>
                    <a:lstStyle/>
                    <a:p>
                      <a:pPr algn="ctr"/>
                      <a:r>
                        <a:rPr lang="en-US" dirty="0" smtClean="0"/>
                        <a:t>10</a:t>
                      </a:r>
                      <a:endParaRPr lang="en-US" dirty="0"/>
                    </a:p>
                  </a:txBody>
                  <a:tcPr anchor="ctr"/>
                </a:tc>
                <a:tc>
                  <a:txBody>
                    <a:bodyPr/>
                    <a:lstStyle/>
                    <a:p>
                      <a:pPr algn="ctr"/>
                      <a:r>
                        <a:rPr lang="en-US" dirty="0" smtClean="0"/>
                        <a:t>9</a:t>
                      </a:r>
                      <a:endParaRPr lang="en-US" dirty="0"/>
                    </a:p>
                  </a:txBody>
                  <a:tcPr anchor="ctr"/>
                </a:tc>
                <a:tc>
                  <a:txBody>
                    <a:bodyPr/>
                    <a:lstStyle/>
                    <a:p>
                      <a:pPr algn="ctr"/>
                      <a:r>
                        <a:rPr lang="en-US" dirty="0" smtClean="0"/>
                        <a:t>2</a:t>
                      </a:r>
                      <a:endParaRPr lang="en-US" dirty="0"/>
                    </a:p>
                  </a:txBody>
                  <a:tcPr anchor="ctr"/>
                </a:tc>
              </a:tr>
              <a:tr h="370840">
                <a:tc>
                  <a:txBody>
                    <a:bodyPr/>
                    <a:lstStyle/>
                    <a:p>
                      <a:pPr algn="ctr"/>
                      <a:r>
                        <a:rPr lang="en-US" dirty="0" smtClean="0"/>
                        <a:t>A3</a:t>
                      </a:r>
                      <a:endParaRPr lang="en-US" dirty="0"/>
                    </a:p>
                  </a:txBody>
                  <a:tcPr anchor="ctr"/>
                </a:tc>
                <a:tc>
                  <a:txBody>
                    <a:bodyPr/>
                    <a:lstStyle/>
                    <a:p>
                      <a:pPr algn="ctr"/>
                      <a:r>
                        <a:rPr lang="en-US" dirty="0" smtClean="0"/>
                        <a:t>8</a:t>
                      </a:r>
                      <a:endParaRPr lang="en-US" dirty="0"/>
                    </a:p>
                  </a:txBody>
                  <a:tcPr anchor="ctr"/>
                </a:tc>
                <a:tc>
                  <a:txBody>
                    <a:bodyPr/>
                    <a:lstStyle/>
                    <a:p>
                      <a:pPr algn="ctr"/>
                      <a:r>
                        <a:rPr lang="en-US" dirty="0" smtClean="0"/>
                        <a:t>12</a:t>
                      </a:r>
                      <a:endParaRPr lang="en-US" dirty="0"/>
                    </a:p>
                  </a:txBody>
                  <a:tcPr anchor="ctr"/>
                </a:tc>
                <a:tc>
                  <a:txBody>
                    <a:bodyPr/>
                    <a:lstStyle/>
                    <a:p>
                      <a:pPr algn="ctr"/>
                      <a:r>
                        <a:rPr lang="en-US" dirty="0" smtClean="0"/>
                        <a:t>6</a:t>
                      </a:r>
                      <a:endParaRPr lang="en-US" dirty="0"/>
                    </a:p>
                  </a:txBody>
                  <a:tcPr anchor="ctr"/>
                </a:tc>
                <a:tc>
                  <a:txBody>
                    <a:bodyPr/>
                    <a:lstStyle/>
                    <a:p>
                      <a:pPr algn="ctr"/>
                      <a:r>
                        <a:rPr lang="en-US" dirty="0" smtClean="0"/>
                        <a:t>3</a:t>
                      </a:r>
                      <a:endParaRPr lang="en-US" dirty="0"/>
                    </a:p>
                  </a:txBody>
                  <a:tcPr anchor="ctr"/>
                </a:tc>
              </a:tr>
            </a:tbl>
          </a:graphicData>
        </a:graphic>
      </p:graphicFrame>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گام اول</a:t>
            </a:r>
            <a:endParaRPr lang="en-US" dirty="0"/>
          </a:p>
        </p:txBody>
      </p:sp>
      <p:sp>
        <p:nvSpPr>
          <p:cNvPr id="3" name="Content Placeholder 2"/>
          <p:cNvSpPr>
            <a:spLocks noGrp="1"/>
          </p:cNvSpPr>
          <p:nvPr>
            <p:ph idx="1"/>
          </p:nvPr>
        </p:nvSpPr>
        <p:spPr/>
        <p:txBody>
          <a:bodyPr/>
          <a:lstStyle/>
          <a:p>
            <a:r>
              <a:rPr lang="fa-IR" sz="2000" dirty="0"/>
              <a:t>ابتدا باید تصمیم گیرنده نوع شاخص، نوع تابع برتری، آستانه بی تفاوتی و آستانه برتری را برای هریک از شاخص های تصمیم گیری مشخص کند. با تکمیل این موارد ماتریس تصمیم گیری در </a:t>
            </a:r>
            <a:r>
              <a:rPr lang="en-US" sz="2000" dirty="0"/>
              <a:t>PROMETHEE</a:t>
            </a:r>
            <a:r>
              <a:rPr lang="fa-IR" sz="2000" dirty="0"/>
              <a:t> مانند جدول زیر خواهد شد.</a:t>
            </a:r>
          </a:p>
          <a:p>
            <a:pPr marL="0" indent="0">
              <a:buNone/>
            </a:pPr>
            <a:endParaRPr lang="en-US" dirty="0"/>
          </a:p>
        </p:txBody>
      </p:sp>
      <p:sp>
        <p:nvSpPr>
          <p:cNvPr id="4" name="Slide Number Placeholder 3"/>
          <p:cNvSpPr>
            <a:spLocks noGrp="1"/>
          </p:cNvSpPr>
          <p:nvPr>
            <p:ph type="sldNum" sz="quarter" idx="12"/>
          </p:nvPr>
        </p:nvSpPr>
        <p:spPr/>
        <p:txBody>
          <a:bodyPr/>
          <a:lstStyle/>
          <a:p>
            <a:fld id="{B9660864-5401-4051-8E77-B66C4C990341}" type="slidenum">
              <a:rPr lang="en-US" smtClean="0"/>
              <a:pPr/>
              <a:t>13</a:t>
            </a:fld>
            <a:endParaRPr lang="en-US"/>
          </a:p>
        </p:txBody>
      </p:sp>
    </p:spTree>
    <p:extLst>
      <p:ext uri="{BB962C8B-B14F-4D97-AF65-F5344CB8AC3E}">
        <p14:creationId xmlns:p14="http://schemas.microsoft.com/office/powerpoint/2010/main" val="1854381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ادامه</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50010769"/>
              </p:ext>
            </p:extLst>
          </p:nvPr>
        </p:nvGraphicFramePr>
        <p:xfrm>
          <a:off x="457200" y="1905000"/>
          <a:ext cx="8229600" cy="397764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rowSpan="3" gridSpan="2">
                  <a:txBody>
                    <a:bodyPr/>
                    <a:lstStyle/>
                    <a:p>
                      <a:pPr algn="ctr" rtl="1"/>
                      <a:r>
                        <a:rPr lang="fa-IR" dirty="0" smtClean="0"/>
                        <a:t>گزینه</a:t>
                      </a:r>
                      <a:endParaRPr lang="en-US" dirty="0"/>
                    </a:p>
                  </a:txBody>
                  <a:tcPr anchor="ctr"/>
                </a:tc>
                <a:tc rowSpan="3" hMerge="1">
                  <a:txBody>
                    <a:bodyPr/>
                    <a:lstStyle/>
                    <a:p>
                      <a:pPr algn="r" rtl="1"/>
                      <a:endParaRPr lang="en-US" dirty="0"/>
                    </a:p>
                  </a:txBody>
                  <a:tcPr/>
                </a:tc>
                <a:tc gridSpan="4">
                  <a:txBody>
                    <a:bodyPr/>
                    <a:lstStyle/>
                    <a:p>
                      <a:pPr algn="ctr" rtl="1"/>
                      <a:r>
                        <a:rPr lang="fa-IR" dirty="0" smtClean="0"/>
                        <a:t>شاخص</a:t>
                      </a:r>
                      <a:endParaRPr lang="en-US" dirty="0"/>
                    </a:p>
                  </a:txBody>
                  <a:tcPr anchor="ctr"/>
                </a:tc>
                <a:tc hMerge="1">
                  <a:txBody>
                    <a:bodyPr/>
                    <a:lstStyle/>
                    <a:p>
                      <a:pPr algn="r" rtl="1"/>
                      <a:endParaRPr lang="en-US" dirty="0"/>
                    </a:p>
                  </a:txBody>
                  <a:tcPr/>
                </a:tc>
                <a:tc hMerge="1">
                  <a:txBody>
                    <a:bodyPr/>
                    <a:lstStyle/>
                    <a:p>
                      <a:pPr algn="r" rtl="1"/>
                      <a:endParaRPr lang="en-US" dirty="0"/>
                    </a:p>
                  </a:txBody>
                  <a:tcPr/>
                </a:tc>
                <a:tc hMerge="1">
                  <a:txBody>
                    <a:bodyPr/>
                    <a:lstStyle/>
                    <a:p>
                      <a:pPr algn="r" rtl="1"/>
                      <a:endParaRPr lang="en-US" dirty="0"/>
                    </a:p>
                  </a:txBody>
                  <a:tcPr/>
                </a:tc>
              </a:tr>
              <a:tr h="370840">
                <a:tc gridSpan="2" vMerge="1">
                  <a:txBody>
                    <a:bodyPr/>
                    <a:lstStyle/>
                    <a:p>
                      <a:endParaRPr lang="en-US" dirty="0"/>
                    </a:p>
                  </a:txBody>
                  <a:tcPr/>
                </a:tc>
                <a:tc hMerge="1" vMerge="1">
                  <a:txBody>
                    <a:bodyPr/>
                    <a:lstStyle/>
                    <a:p>
                      <a:endParaRPr lang="en-US" dirty="0"/>
                    </a:p>
                  </a:txBody>
                  <a:tcPr/>
                </a:tc>
                <a:tc>
                  <a:txBody>
                    <a:bodyPr/>
                    <a:lstStyle/>
                    <a:p>
                      <a:pPr algn="ctr" rtl="1"/>
                      <a:r>
                        <a:rPr lang="fa-IR" dirty="0" smtClean="0"/>
                        <a:t>هزینه(</a:t>
                      </a:r>
                      <a:r>
                        <a:rPr lang="en-US" dirty="0" smtClean="0"/>
                        <a:t>C1</a:t>
                      </a:r>
                      <a:r>
                        <a:rPr lang="fa-IR" dirty="0" smtClean="0"/>
                        <a:t>)</a:t>
                      </a:r>
                      <a:endParaRPr lang="en-US" dirty="0"/>
                    </a:p>
                  </a:txBody>
                  <a:tcPr anchor="ctr"/>
                </a:tc>
                <a:tc>
                  <a:txBody>
                    <a:bodyPr/>
                    <a:lstStyle/>
                    <a:p>
                      <a:pPr algn="ctr" rtl="1"/>
                      <a:r>
                        <a:rPr lang="fa-IR" dirty="0" smtClean="0"/>
                        <a:t>سرعت(</a:t>
                      </a:r>
                      <a:r>
                        <a:rPr lang="en-US" dirty="0" smtClean="0"/>
                        <a:t>C2</a:t>
                      </a:r>
                      <a:r>
                        <a:rPr lang="fa-IR" dirty="0" smtClean="0"/>
                        <a:t>)</a:t>
                      </a:r>
                      <a:endParaRPr lang="en-US" dirty="0"/>
                    </a:p>
                  </a:txBody>
                  <a:tcPr anchor="ctr"/>
                </a:tc>
                <a:tc>
                  <a:txBody>
                    <a:bodyPr/>
                    <a:lstStyle/>
                    <a:p>
                      <a:pPr algn="ctr" rtl="1"/>
                      <a:r>
                        <a:rPr lang="fa-IR" dirty="0" smtClean="0"/>
                        <a:t>خدمات(</a:t>
                      </a:r>
                      <a:r>
                        <a:rPr lang="en-US" dirty="0" smtClean="0"/>
                        <a:t>C3</a:t>
                      </a:r>
                      <a:r>
                        <a:rPr lang="fa-IR" dirty="0" smtClean="0"/>
                        <a:t>)</a:t>
                      </a:r>
                      <a:endParaRPr lang="en-US" dirty="0"/>
                    </a:p>
                  </a:txBody>
                  <a:tcPr anchor="ctr"/>
                </a:tc>
                <a:tc>
                  <a:txBody>
                    <a:bodyPr/>
                    <a:lstStyle/>
                    <a:p>
                      <a:pPr algn="ctr" rtl="1"/>
                      <a:r>
                        <a:rPr lang="fa-IR" dirty="0" smtClean="0"/>
                        <a:t>ضمانت(</a:t>
                      </a:r>
                      <a:r>
                        <a:rPr lang="en-US" dirty="0" smtClean="0"/>
                        <a:t>C4</a:t>
                      </a:r>
                      <a:r>
                        <a:rPr lang="fa-IR" dirty="0" smtClean="0"/>
                        <a:t>)</a:t>
                      </a:r>
                      <a:endParaRPr lang="en-US" dirty="0"/>
                    </a:p>
                  </a:txBody>
                  <a:tcPr anchor="ctr"/>
                </a:tc>
              </a:tr>
              <a:tr h="370840">
                <a:tc gridSpan="2" vMerge="1">
                  <a:txBody>
                    <a:bodyPr/>
                    <a:lstStyle/>
                    <a:p>
                      <a:endParaRPr lang="en-US" dirty="0"/>
                    </a:p>
                  </a:txBody>
                  <a:tcPr/>
                </a:tc>
                <a:tc hMerge="1" vMerge="1">
                  <a:txBody>
                    <a:bodyPr/>
                    <a:lstStyle/>
                    <a:p>
                      <a:pPr algn="r" rtl="1"/>
                      <a:endParaRPr lang="en-US" dirty="0"/>
                    </a:p>
                  </a:txBody>
                  <a:tcPr/>
                </a:tc>
                <a:tc>
                  <a:txBody>
                    <a:bodyPr/>
                    <a:lstStyle/>
                    <a:p>
                      <a:pPr algn="ctr" rtl="1"/>
                      <a:r>
                        <a:rPr lang="en-US" dirty="0" smtClean="0"/>
                        <a:t>0.305</a:t>
                      </a:r>
                      <a:endParaRPr lang="en-US" dirty="0"/>
                    </a:p>
                  </a:txBody>
                  <a:tcPr anchor="ctr"/>
                </a:tc>
                <a:tc>
                  <a:txBody>
                    <a:bodyPr/>
                    <a:lstStyle/>
                    <a:p>
                      <a:pPr algn="ctr" rtl="1"/>
                      <a:r>
                        <a:rPr lang="en-US" dirty="0" smtClean="0"/>
                        <a:t>0.092</a:t>
                      </a:r>
                      <a:endParaRPr lang="en-US" dirty="0"/>
                    </a:p>
                  </a:txBody>
                  <a:tcPr anchor="ctr"/>
                </a:tc>
                <a:tc>
                  <a:txBody>
                    <a:bodyPr/>
                    <a:lstStyle/>
                    <a:p>
                      <a:pPr algn="ctr" rtl="1"/>
                      <a:r>
                        <a:rPr lang="en-US" dirty="0" smtClean="0"/>
                        <a:t>0.336</a:t>
                      </a:r>
                      <a:endParaRPr lang="en-US" dirty="0"/>
                    </a:p>
                  </a:txBody>
                  <a:tcPr anchor="ctr"/>
                </a:tc>
                <a:tc>
                  <a:txBody>
                    <a:bodyPr/>
                    <a:lstStyle/>
                    <a:p>
                      <a:pPr algn="ctr" rtl="1"/>
                      <a:r>
                        <a:rPr lang="en-US" dirty="0" smtClean="0"/>
                        <a:t>0.267</a:t>
                      </a:r>
                      <a:endParaRPr lang="en-US" dirty="0"/>
                    </a:p>
                  </a:txBody>
                  <a:tcPr anchor="ctr"/>
                </a:tc>
              </a:tr>
              <a:tr h="370840">
                <a:tc gridSpan="2">
                  <a:txBody>
                    <a:bodyPr/>
                    <a:lstStyle/>
                    <a:p>
                      <a:pPr algn="ctr" rtl="1"/>
                      <a:r>
                        <a:rPr lang="fa-IR" dirty="0" smtClean="0"/>
                        <a:t>نوع</a:t>
                      </a:r>
                      <a:r>
                        <a:rPr lang="fa-IR" baseline="0" dirty="0" smtClean="0"/>
                        <a:t> شاخص</a:t>
                      </a:r>
                      <a:endParaRPr lang="en-US" dirty="0"/>
                    </a:p>
                  </a:txBody>
                  <a:tcPr anchor="ctr"/>
                </a:tc>
                <a:tc hMerge="1">
                  <a:txBody>
                    <a:bodyPr/>
                    <a:lstStyle/>
                    <a:p>
                      <a:pPr algn="r" rtl="1"/>
                      <a:endParaRPr lang="en-US" dirty="0"/>
                    </a:p>
                  </a:txBody>
                  <a:tcPr/>
                </a:tc>
                <a:tc>
                  <a:txBody>
                    <a:bodyPr/>
                    <a:lstStyle/>
                    <a:p>
                      <a:pPr algn="ctr" rtl="1"/>
                      <a:r>
                        <a:rPr lang="en-US" dirty="0" smtClean="0"/>
                        <a:t>Min</a:t>
                      </a:r>
                      <a:endParaRPr lang="en-US" dirty="0"/>
                    </a:p>
                  </a:txBody>
                  <a:tcPr anchor="ctr"/>
                </a:tc>
                <a:tc>
                  <a:txBody>
                    <a:bodyPr/>
                    <a:lstStyle/>
                    <a:p>
                      <a:pPr algn="ctr" rtl="1"/>
                      <a:r>
                        <a:rPr lang="en-US" dirty="0" smtClean="0"/>
                        <a:t>Max</a:t>
                      </a:r>
                      <a:endParaRPr lang="en-US" dirty="0"/>
                    </a:p>
                  </a:txBody>
                  <a:tcPr anchor="ctr"/>
                </a:tc>
                <a:tc>
                  <a:txBody>
                    <a:bodyPr/>
                    <a:lstStyle/>
                    <a:p>
                      <a:pPr algn="ctr" rtl="1"/>
                      <a:r>
                        <a:rPr lang="en-US" dirty="0" smtClean="0"/>
                        <a:t>Max</a:t>
                      </a:r>
                      <a:endParaRPr lang="en-US" dirty="0"/>
                    </a:p>
                  </a:txBody>
                  <a:tcPr anchor="ctr"/>
                </a:tc>
                <a:tc>
                  <a:txBody>
                    <a:bodyPr/>
                    <a:lstStyle/>
                    <a:p>
                      <a:pPr algn="ctr" rtl="1"/>
                      <a:r>
                        <a:rPr lang="en-US" dirty="0" smtClean="0"/>
                        <a:t>Max</a:t>
                      </a:r>
                      <a:endParaRPr lang="en-US" dirty="0"/>
                    </a:p>
                  </a:txBody>
                  <a:tcPr anchor="ctr"/>
                </a:tc>
              </a:tr>
              <a:tr h="370840">
                <a:tc gridSpan="2">
                  <a:txBody>
                    <a:bodyPr/>
                    <a:lstStyle/>
                    <a:p>
                      <a:pPr algn="ctr" rtl="1"/>
                      <a:r>
                        <a:rPr lang="fa-IR" dirty="0" smtClean="0"/>
                        <a:t>تابع ارزیابی</a:t>
                      </a:r>
                      <a:endParaRPr lang="en-US" dirty="0"/>
                    </a:p>
                  </a:txBody>
                  <a:tcPr anchor="ctr"/>
                </a:tc>
                <a:tc hMerge="1">
                  <a:txBody>
                    <a:bodyPr/>
                    <a:lstStyle/>
                    <a:p>
                      <a:pPr algn="r" rtl="1"/>
                      <a:endParaRPr lang="en-US" dirty="0"/>
                    </a:p>
                  </a:txBody>
                  <a:tcPr/>
                </a:tc>
                <a:tc>
                  <a:txBody>
                    <a:bodyPr/>
                    <a:lstStyle/>
                    <a:p>
                      <a:pPr algn="ctr" rtl="1"/>
                      <a:r>
                        <a:rPr lang="en-US" dirty="0" smtClean="0"/>
                        <a:t>3</a:t>
                      </a:r>
                      <a:endParaRPr lang="en-US" dirty="0"/>
                    </a:p>
                  </a:txBody>
                  <a:tcPr anchor="ctr"/>
                </a:tc>
                <a:tc>
                  <a:txBody>
                    <a:bodyPr/>
                    <a:lstStyle/>
                    <a:p>
                      <a:pPr algn="ctr" rtl="1"/>
                      <a:r>
                        <a:rPr lang="en-US" dirty="0" smtClean="0"/>
                        <a:t>3</a:t>
                      </a:r>
                      <a:endParaRPr lang="en-US" dirty="0"/>
                    </a:p>
                  </a:txBody>
                  <a:tcPr anchor="ctr"/>
                </a:tc>
                <a:tc>
                  <a:txBody>
                    <a:bodyPr/>
                    <a:lstStyle/>
                    <a:p>
                      <a:pPr algn="ctr" rtl="1"/>
                      <a:r>
                        <a:rPr lang="en-US" dirty="0" smtClean="0"/>
                        <a:t>5</a:t>
                      </a:r>
                      <a:endParaRPr lang="en-US" dirty="0"/>
                    </a:p>
                  </a:txBody>
                  <a:tcPr anchor="ctr"/>
                </a:tc>
                <a:tc>
                  <a:txBody>
                    <a:bodyPr/>
                    <a:lstStyle/>
                    <a:p>
                      <a:pPr algn="ctr" rtl="1"/>
                      <a:r>
                        <a:rPr lang="en-US" dirty="0" smtClean="0"/>
                        <a:t>4</a:t>
                      </a:r>
                      <a:endParaRPr lang="en-US" dirty="0"/>
                    </a:p>
                  </a:txBody>
                  <a:tcPr anchor="ctr"/>
                </a:tc>
              </a:tr>
              <a:tr h="370840">
                <a:tc>
                  <a:txBody>
                    <a:bodyPr/>
                    <a:lstStyle/>
                    <a:p>
                      <a:pPr algn="ctr" rtl="1"/>
                      <a:r>
                        <a:rPr lang="fa-IR" dirty="0" smtClean="0"/>
                        <a:t>آستانه بی تفاوتی</a:t>
                      </a:r>
                      <a:endParaRPr lang="en-US" dirty="0"/>
                    </a:p>
                  </a:txBody>
                  <a:tcPr anchor="ctr"/>
                </a:tc>
                <a:tc>
                  <a:txBody>
                    <a:bodyPr/>
                    <a:lstStyle/>
                    <a:p>
                      <a:pPr algn="ctr" rtl="1"/>
                      <a:r>
                        <a:rPr lang="en-US" dirty="0" smtClean="0"/>
                        <a:t>Q</a:t>
                      </a:r>
                      <a:endParaRPr lang="en-US" dirty="0"/>
                    </a:p>
                  </a:txBody>
                  <a:tcPr anchor="ctr"/>
                </a:tc>
                <a:tc>
                  <a:txBody>
                    <a:bodyPr/>
                    <a:lstStyle/>
                    <a:p>
                      <a:pPr algn="ctr" rtl="1"/>
                      <a:r>
                        <a:rPr lang="en-US" dirty="0" smtClean="0"/>
                        <a:t>-</a:t>
                      </a:r>
                      <a:endParaRPr lang="en-US" dirty="0"/>
                    </a:p>
                  </a:txBody>
                  <a:tcPr anchor="ctr"/>
                </a:tc>
                <a:tc>
                  <a:txBody>
                    <a:bodyPr/>
                    <a:lstStyle/>
                    <a:p>
                      <a:pPr algn="ctr" rtl="1"/>
                      <a:r>
                        <a:rPr lang="en-US" dirty="0" smtClean="0"/>
                        <a:t>-</a:t>
                      </a:r>
                      <a:endParaRPr lang="en-US" dirty="0"/>
                    </a:p>
                  </a:txBody>
                  <a:tcPr anchor="ctr"/>
                </a:tc>
                <a:tc>
                  <a:txBody>
                    <a:bodyPr/>
                    <a:lstStyle/>
                    <a:p>
                      <a:pPr algn="ctr" rtl="1"/>
                      <a:r>
                        <a:rPr lang="en-US" dirty="0" smtClean="0"/>
                        <a:t>3</a:t>
                      </a:r>
                      <a:endParaRPr lang="en-US" dirty="0"/>
                    </a:p>
                  </a:txBody>
                  <a:tcPr anchor="ctr"/>
                </a:tc>
                <a:tc>
                  <a:txBody>
                    <a:bodyPr/>
                    <a:lstStyle/>
                    <a:p>
                      <a:pPr algn="ctr" rtl="1"/>
                      <a:r>
                        <a:rPr lang="en-US" dirty="0" smtClean="0"/>
                        <a:t>1</a:t>
                      </a:r>
                      <a:endParaRPr lang="en-US" dirty="0"/>
                    </a:p>
                  </a:txBody>
                  <a:tcPr anchor="ctr"/>
                </a:tc>
              </a:tr>
              <a:tr h="370840">
                <a:tc>
                  <a:txBody>
                    <a:bodyPr/>
                    <a:lstStyle/>
                    <a:p>
                      <a:pPr algn="ctr" rtl="1"/>
                      <a:r>
                        <a:rPr lang="fa-IR" dirty="0" smtClean="0"/>
                        <a:t>آستانه</a:t>
                      </a:r>
                      <a:r>
                        <a:rPr lang="fa-IR" baseline="0" dirty="0" smtClean="0"/>
                        <a:t> برتری</a:t>
                      </a:r>
                      <a:endParaRPr lang="en-US" dirty="0"/>
                    </a:p>
                  </a:txBody>
                  <a:tcPr anchor="ctr"/>
                </a:tc>
                <a:tc>
                  <a:txBody>
                    <a:bodyPr/>
                    <a:lstStyle/>
                    <a:p>
                      <a:pPr algn="ctr" rtl="1"/>
                      <a:r>
                        <a:rPr lang="en-US" dirty="0" smtClean="0"/>
                        <a:t>P</a:t>
                      </a:r>
                      <a:endParaRPr lang="en-US" dirty="0"/>
                    </a:p>
                  </a:txBody>
                  <a:tcPr anchor="ctr"/>
                </a:tc>
                <a:tc>
                  <a:txBody>
                    <a:bodyPr/>
                    <a:lstStyle/>
                    <a:p>
                      <a:pPr algn="ctr" rtl="1"/>
                      <a:r>
                        <a:rPr lang="en-US" dirty="0" smtClean="0"/>
                        <a:t>5</a:t>
                      </a:r>
                      <a:endParaRPr lang="en-US" dirty="0"/>
                    </a:p>
                  </a:txBody>
                  <a:tcPr anchor="ctr"/>
                </a:tc>
                <a:tc>
                  <a:txBody>
                    <a:bodyPr/>
                    <a:lstStyle/>
                    <a:p>
                      <a:pPr algn="ctr" rtl="1"/>
                      <a:r>
                        <a:rPr lang="en-US" dirty="0" smtClean="0"/>
                        <a:t>5</a:t>
                      </a:r>
                      <a:endParaRPr lang="en-US" dirty="0"/>
                    </a:p>
                  </a:txBody>
                  <a:tcPr anchor="ctr"/>
                </a:tc>
                <a:tc>
                  <a:txBody>
                    <a:bodyPr/>
                    <a:lstStyle/>
                    <a:p>
                      <a:pPr algn="ctr" rtl="1"/>
                      <a:r>
                        <a:rPr lang="en-US" dirty="0" smtClean="0"/>
                        <a:t>10</a:t>
                      </a:r>
                      <a:endParaRPr lang="en-US" dirty="0"/>
                    </a:p>
                  </a:txBody>
                  <a:tcPr anchor="ctr"/>
                </a:tc>
                <a:tc>
                  <a:txBody>
                    <a:bodyPr/>
                    <a:lstStyle/>
                    <a:p>
                      <a:pPr algn="ctr" rtl="1"/>
                      <a:r>
                        <a:rPr lang="en-US" dirty="0" smtClean="0"/>
                        <a:t>3</a:t>
                      </a:r>
                      <a:endParaRPr lang="en-US" dirty="0"/>
                    </a:p>
                  </a:txBody>
                  <a:tcPr anchor="ctr"/>
                </a:tc>
              </a:tr>
              <a:tr h="370840">
                <a:tc>
                  <a:txBody>
                    <a:bodyPr/>
                    <a:lstStyle/>
                    <a:p>
                      <a:pPr algn="ctr" rtl="1"/>
                      <a:r>
                        <a:rPr lang="fa-IR" dirty="0" smtClean="0"/>
                        <a:t>پراید</a:t>
                      </a:r>
                      <a:endParaRPr lang="en-US" dirty="0"/>
                    </a:p>
                  </a:txBody>
                  <a:tcPr anchor="ctr"/>
                </a:tc>
                <a:tc>
                  <a:txBody>
                    <a:bodyPr/>
                    <a:lstStyle/>
                    <a:p>
                      <a:pPr algn="ctr" rtl="1"/>
                      <a:r>
                        <a:rPr lang="en-US" dirty="0" smtClean="0"/>
                        <a:t>A1</a:t>
                      </a:r>
                      <a:endParaRPr lang="en-US" dirty="0"/>
                    </a:p>
                  </a:txBody>
                  <a:tcPr anchor="ctr"/>
                </a:tc>
                <a:tc>
                  <a:txBody>
                    <a:bodyPr/>
                    <a:lstStyle/>
                    <a:p>
                      <a:pPr algn="ctr" rtl="1"/>
                      <a:r>
                        <a:rPr lang="en-US" dirty="0" smtClean="0"/>
                        <a:t>5</a:t>
                      </a:r>
                      <a:endParaRPr lang="en-US" dirty="0"/>
                    </a:p>
                  </a:txBody>
                  <a:tcPr anchor="ctr"/>
                </a:tc>
                <a:tc>
                  <a:txBody>
                    <a:bodyPr/>
                    <a:lstStyle/>
                    <a:p>
                      <a:pPr algn="ctr" rtl="1"/>
                      <a:r>
                        <a:rPr lang="en-US" dirty="0" smtClean="0"/>
                        <a:t>8</a:t>
                      </a:r>
                      <a:endParaRPr lang="en-US" dirty="0"/>
                    </a:p>
                  </a:txBody>
                  <a:tcPr anchor="ctr"/>
                </a:tc>
                <a:tc>
                  <a:txBody>
                    <a:bodyPr/>
                    <a:lstStyle/>
                    <a:p>
                      <a:pPr algn="ctr" rtl="1"/>
                      <a:r>
                        <a:rPr lang="en-US" dirty="0" smtClean="0"/>
                        <a:t>13</a:t>
                      </a:r>
                      <a:endParaRPr lang="en-US" dirty="0"/>
                    </a:p>
                  </a:txBody>
                  <a:tcPr anchor="ctr"/>
                </a:tc>
                <a:tc>
                  <a:txBody>
                    <a:bodyPr/>
                    <a:lstStyle/>
                    <a:p>
                      <a:pPr algn="ctr" rtl="1"/>
                      <a:r>
                        <a:rPr lang="en-US" dirty="0" smtClean="0"/>
                        <a:t>4</a:t>
                      </a:r>
                      <a:endParaRPr lang="en-US" dirty="0"/>
                    </a:p>
                  </a:txBody>
                  <a:tcPr anchor="ctr"/>
                </a:tc>
              </a:tr>
              <a:tr h="370840">
                <a:tc>
                  <a:txBody>
                    <a:bodyPr/>
                    <a:lstStyle/>
                    <a:p>
                      <a:pPr algn="ctr" rtl="1"/>
                      <a:r>
                        <a:rPr lang="fa-IR" dirty="0" smtClean="0"/>
                        <a:t>پیکان</a:t>
                      </a:r>
                      <a:endParaRPr lang="en-US" dirty="0"/>
                    </a:p>
                  </a:txBody>
                  <a:tcPr anchor="ctr"/>
                </a:tc>
                <a:tc>
                  <a:txBody>
                    <a:bodyPr/>
                    <a:lstStyle/>
                    <a:p>
                      <a:pPr algn="ctr" rtl="1"/>
                      <a:r>
                        <a:rPr lang="en-US" dirty="0" smtClean="0"/>
                        <a:t>A2</a:t>
                      </a:r>
                      <a:endParaRPr lang="en-US" dirty="0"/>
                    </a:p>
                  </a:txBody>
                  <a:tcPr anchor="ctr"/>
                </a:tc>
                <a:tc>
                  <a:txBody>
                    <a:bodyPr/>
                    <a:lstStyle/>
                    <a:p>
                      <a:pPr algn="ctr" rtl="1"/>
                      <a:r>
                        <a:rPr lang="en-US" dirty="0" smtClean="0"/>
                        <a:t>4</a:t>
                      </a:r>
                      <a:endParaRPr lang="en-US" dirty="0"/>
                    </a:p>
                  </a:txBody>
                  <a:tcPr anchor="ctr"/>
                </a:tc>
                <a:tc>
                  <a:txBody>
                    <a:bodyPr/>
                    <a:lstStyle/>
                    <a:p>
                      <a:pPr algn="ctr" rtl="1"/>
                      <a:r>
                        <a:rPr lang="en-US" dirty="0" smtClean="0"/>
                        <a:t>10</a:t>
                      </a:r>
                      <a:endParaRPr lang="en-US" dirty="0"/>
                    </a:p>
                  </a:txBody>
                  <a:tcPr anchor="ctr"/>
                </a:tc>
                <a:tc>
                  <a:txBody>
                    <a:bodyPr/>
                    <a:lstStyle/>
                    <a:p>
                      <a:pPr algn="ctr" rtl="1"/>
                      <a:r>
                        <a:rPr lang="en-US" dirty="0" smtClean="0"/>
                        <a:t>9</a:t>
                      </a:r>
                      <a:endParaRPr lang="en-US" dirty="0"/>
                    </a:p>
                  </a:txBody>
                  <a:tcPr anchor="ctr"/>
                </a:tc>
                <a:tc>
                  <a:txBody>
                    <a:bodyPr/>
                    <a:lstStyle/>
                    <a:p>
                      <a:pPr algn="ctr" rtl="1"/>
                      <a:r>
                        <a:rPr lang="en-US" dirty="0" smtClean="0"/>
                        <a:t>2</a:t>
                      </a:r>
                      <a:endParaRPr lang="en-US" dirty="0"/>
                    </a:p>
                  </a:txBody>
                  <a:tcPr anchor="ctr"/>
                </a:tc>
              </a:tr>
              <a:tr h="370840">
                <a:tc>
                  <a:txBody>
                    <a:bodyPr/>
                    <a:lstStyle/>
                    <a:p>
                      <a:pPr algn="ctr" rtl="1"/>
                      <a:r>
                        <a:rPr lang="fa-IR" dirty="0" smtClean="0"/>
                        <a:t>پژو</a:t>
                      </a:r>
                      <a:endParaRPr lang="en-US" dirty="0"/>
                    </a:p>
                  </a:txBody>
                  <a:tcPr anchor="ctr"/>
                </a:tc>
                <a:tc>
                  <a:txBody>
                    <a:bodyPr/>
                    <a:lstStyle/>
                    <a:p>
                      <a:pPr algn="ctr" rtl="1"/>
                      <a:r>
                        <a:rPr lang="en-US" dirty="0" smtClean="0"/>
                        <a:t>A3</a:t>
                      </a:r>
                      <a:endParaRPr lang="en-US" dirty="0"/>
                    </a:p>
                  </a:txBody>
                  <a:tcPr anchor="ctr"/>
                </a:tc>
                <a:tc>
                  <a:txBody>
                    <a:bodyPr/>
                    <a:lstStyle/>
                    <a:p>
                      <a:pPr algn="ctr" rtl="1"/>
                      <a:r>
                        <a:rPr lang="en-US" dirty="0" smtClean="0"/>
                        <a:t>8</a:t>
                      </a:r>
                      <a:endParaRPr lang="en-US" dirty="0"/>
                    </a:p>
                  </a:txBody>
                  <a:tcPr anchor="ctr"/>
                </a:tc>
                <a:tc>
                  <a:txBody>
                    <a:bodyPr/>
                    <a:lstStyle/>
                    <a:p>
                      <a:pPr algn="ctr" rtl="1"/>
                      <a:r>
                        <a:rPr lang="en-US" dirty="0" smtClean="0"/>
                        <a:t>12</a:t>
                      </a:r>
                      <a:endParaRPr lang="en-US" dirty="0"/>
                    </a:p>
                  </a:txBody>
                  <a:tcPr anchor="ctr"/>
                </a:tc>
                <a:tc>
                  <a:txBody>
                    <a:bodyPr/>
                    <a:lstStyle/>
                    <a:p>
                      <a:pPr algn="ctr" rtl="1"/>
                      <a:r>
                        <a:rPr lang="en-US" dirty="0" smtClean="0"/>
                        <a:t>6</a:t>
                      </a:r>
                      <a:endParaRPr lang="en-US" dirty="0"/>
                    </a:p>
                  </a:txBody>
                  <a:tcPr anchor="ctr"/>
                </a:tc>
                <a:tc>
                  <a:txBody>
                    <a:bodyPr/>
                    <a:lstStyle/>
                    <a:p>
                      <a:pPr algn="ctr" rtl="1"/>
                      <a:r>
                        <a:rPr lang="en-US" dirty="0" smtClean="0"/>
                        <a:t>3</a:t>
                      </a:r>
                      <a:endParaRPr lang="en-US" dirty="0"/>
                    </a:p>
                  </a:txBody>
                  <a:tcPr anchor="ctr"/>
                </a:tc>
              </a:tr>
            </a:tbl>
          </a:graphicData>
        </a:graphic>
      </p:graphicFrame>
      <p:sp>
        <p:nvSpPr>
          <p:cNvPr id="4" name="Slide Number Placeholder 3"/>
          <p:cNvSpPr>
            <a:spLocks noGrp="1"/>
          </p:cNvSpPr>
          <p:nvPr>
            <p:ph type="sldNum" sz="quarter" idx="12"/>
          </p:nvPr>
        </p:nvSpPr>
        <p:spPr/>
        <p:txBody>
          <a:bodyPr/>
          <a:lstStyle/>
          <a:p>
            <a:fld id="{B9660864-5401-4051-8E77-B66C4C990341}" type="slidenum">
              <a:rPr lang="en-US" smtClean="0"/>
              <a:pPr/>
              <a:t>14</a:t>
            </a:fld>
            <a:endParaRPr lang="en-US"/>
          </a:p>
        </p:txBody>
      </p:sp>
    </p:spTree>
    <p:extLst>
      <p:ext uri="{BB962C8B-B14F-4D97-AF65-F5344CB8AC3E}">
        <p14:creationId xmlns:p14="http://schemas.microsoft.com/office/powerpoint/2010/main" val="2381779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گام دوم</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fa-IR" sz="2000" dirty="0"/>
                  <a:t>باید بر پایه رابطه </a:t>
                </a:r>
                <a14:m>
                  <m:oMath xmlns:m="http://schemas.openxmlformats.org/officeDocument/2006/math">
                    <m:sSub>
                      <m:sSubPr>
                        <m:ctrlPr>
                          <a:rPr lang="fa-IR" sz="2000" i="1">
                            <a:latin typeface="Cambria Math"/>
                          </a:rPr>
                        </m:ctrlPr>
                      </m:sSubPr>
                      <m:e>
                        <m:r>
                          <a:rPr lang="en-US" sz="2000">
                            <a:latin typeface="Cambria Math"/>
                          </a:rPr>
                          <m:t>𝑑</m:t>
                        </m:r>
                      </m:e>
                      <m:sub>
                        <m:r>
                          <a:rPr lang="en-US" sz="2000">
                            <a:latin typeface="Cambria Math"/>
                          </a:rPr>
                          <m:t>𝑖</m:t>
                        </m:r>
                      </m:sub>
                    </m:sSub>
                    <m:d>
                      <m:dPr>
                        <m:ctrlPr>
                          <a:rPr lang="en-US" sz="2000" i="1">
                            <a:latin typeface="Cambria Math"/>
                          </a:rPr>
                        </m:ctrlPr>
                      </m:dPr>
                      <m:e>
                        <m:r>
                          <a:rPr lang="en-US" sz="2000">
                            <a:latin typeface="Cambria Math"/>
                          </a:rPr>
                          <m:t>𝑎</m:t>
                        </m:r>
                        <m:r>
                          <a:rPr lang="en-US" sz="2000">
                            <a:latin typeface="Cambria Math"/>
                          </a:rPr>
                          <m:t>, </m:t>
                        </m:r>
                        <m:r>
                          <a:rPr lang="en-US" sz="2000">
                            <a:latin typeface="Cambria Math"/>
                          </a:rPr>
                          <m:t>𝑏</m:t>
                        </m:r>
                      </m:e>
                    </m:d>
                    <m:r>
                      <a:rPr lang="en-US" sz="2000">
                        <a:latin typeface="Cambria Math"/>
                      </a:rPr>
                      <m:t>=</m:t>
                    </m:r>
                    <m:sSub>
                      <m:sSubPr>
                        <m:ctrlPr>
                          <a:rPr lang="fa-IR" sz="2000" i="1">
                            <a:latin typeface="Cambria Math"/>
                          </a:rPr>
                        </m:ctrlPr>
                      </m:sSubPr>
                      <m:e>
                        <m:r>
                          <a:rPr lang="en-US" sz="2000">
                            <a:latin typeface="Cambria Math"/>
                          </a:rPr>
                          <m:t>𝑓</m:t>
                        </m:r>
                      </m:e>
                      <m:sub>
                        <m:r>
                          <a:rPr lang="en-US" sz="2000">
                            <a:latin typeface="Cambria Math"/>
                          </a:rPr>
                          <m:t>𝑖</m:t>
                        </m:r>
                      </m:sub>
                    </m:sSub>
                    <m:d>
                      <m:dPr>
                        <m:ctrlPr>
                          <a:rPr lang="en-US" sz="2000" i="1">
                            <a:latin typeface="Cambria Math"/>
                          </a:rPr>
                        </m:ctrlPr>
                      </m:dPr>
                      <m:e>
                        <m:r>
                          <a:rPr lang="en-US" sz="2000">
                            <a:latin typeface="Cambria Math"/>
                          </a:rPr>
                          <m:t>𝑎</m:t>
                        </m:r>
                      </m:e>
                    </m:d>
                    <m:r>
                      <a:rPr lang="en-US" sz="2000">
                        <a:latin typeface="Cambria Math"/>
                      </a:rPr>
                      <m:t>−</m:t>
                    </m:r>
                    <m:sSub>
                      <m:sSubPr>
                        <m:ctrlPr>
                          <a:rPr lang="fa-IR" sz="2000" i="1">
                            <a:latin typeface="Cambria Math"/>
                          </a:rPr>
                        </m:ctrlPr>
                      </m:sSubPr>
                      <m:e>
                        <m:r>
                          <a:rPr lang="en-US" sz="2000">
                            <a:latin typeface="Cambria Math"/>
                          </a:rPr>
                          <m:t>𝑓</m:t>
                        </m:r>
                      </m:e>
                      <m:sub>
                        <m:r>
                          <a:rPr lang="en-US" sz="2000">
                            <a:latin typeface="Cambria Math"/>
                          </a:rPr>
                          <m:t>𝑖</m:t>
                        </m:r>
                      </m:sub>
                    </m:sSub>
                    <m:d>
                      <m:dPr>
                        <m:ctrlPr>
                          <a:rPr lang="en-US" sz="2000" i="1">
                            <a:latin typeface="Cambria Math"/>
                          </a:rPr>
                        </m:ctrlPr>
                      </m:dPr>
                      <m:e>
                        <m:r>
                          <a:rPr lang="en-US" sz="2000">
                            <a:latin typeface="Cambria Math"/>
                          </a:rPr>
                          <m:t>𝑏</m:t>
                        </m:r>
                      </m:e>
                    </m:d>
                  </m:oMath>
                </a14:m>
                <a:r>
                  <a:rPr lang="fa-IR" sz="2000" dirty="0"/>
                  <a:t> تفوت هریک از گزینه ها را محاسبه کنیم. این تفاوت برای شاخص های </a:t>
                </a:r>
                <a:r>
                  <a:rPr lang="en-US" sz="2000" dirty="0"/>
                  <a:t>Max</a:t>
                </a:r>
                <a:r>
                  <a:rPr lang="fa-IR" sz="2000" dirty="0"/>
                  <a:t> زمانی معنادار خواهد بود که </a:t>
                </a:r>
                <a14:m>
                  <m:oMath xmlns:m="http://schemas.openxmlformats.org/officeDocument/2006/math">
                    <m:sSub>
                      <m:sSubPr>
                        <m:ctrlPr>
                          <a:rPr lang="fa-IR" sz="2000" i="1">
                            <a:latin typeface="Cambria Math"/>
                          </a:rPr>
                        </m:ctrlPr>
                      </m:sSubPr>
                      <m:e>
                        <m:r>
                          <a:rPr lang="en-US" sz="2000">
                            <a:latin typeface="Cambria Math"/>
                          </a:rPr>
                          <m:t>𝑓</m:t>
                        </m:r>
                      </m:e>
                      <m:sub>
                        <m:r>
                          <a:rPr lang="en-US" sz="2000">
                            <a:latin typeface="Cambria Math"/>
                          </a:rPr>
                          <m:t>𝑖</m:t>
                        </m:r>
                      </m:sub>
                    </m:sSub>
                  </m:oMath>
                </a14:m>
                <a:r>
                  <a:rPr lang="en-US" sz="2000" dirty="0"/>
                  <a:t>(b)</a:t>
                </a:r>
                <a:r>
                  <a:rPr lang="fa-IR" sz="2000" dirty="0"/>
                  <a:t> </a:t>
                </a:r>
                <a14:m>
                  <m:oMath xmlns:m="http://schemas.openxmlformats.org/officeDocument/2006/math">
                    <m:sSub>
                      <m:sSubPr>
                        <m:ctrlPr>
                          <a:rPr lang="fa-IR" sz="2000" i="1">
                            <a:latin typeface="Cambria Math"/>
                          </a:rPr>
                        </m:ctrlPr>
                      </m:sSubPr>
                      <m:e>
                        <m:r>
                          <a:rPr lang="en-US" sz="2000">
                            <a:latin typeface="Cambria Math"/>
                          </a:rPr>
                          <m:t>𝑓</m:t>
                        </m:r>
                      </m:e>
                      <m:sub>
                        <m:r>
                          <a:rPr lang="en-US" sz="2000">
                            <a:latin typeface="Cambria Math"/>
                          </a:rPr>
                          <m:t>𝑖</m:t>
                        </m:r>
                      </m:sub>
                    </m:sSub>
                    <m:d>
                      <m:dPr>
                        <m:ctrlPr>
                          <a:rPr lang="en-US" sz="2000" i="1">
                            <a:latin typeface="Cambria Math"/>
                          </a:rPr>
                        </m:ctrlPr>
                      </m:dPr>
                      <m:e>
                        <m:r>
                          <a:rPr lang="en-US" sz="2000">
                            <a:latin typeface="Cambria Math"/>
                          </a:rPr>
                          <m:t>𝑎</m:t>
                        </m:r>
                      </m:e>
                    </m:d>
                    <m:r>
                      <a:rPr lang="en-US" sz="2000" dirty="0">
                        <a:latin typeface="Cambria Math"/>
                      </a:rPr>
                      <m:t>&gt;</m:t>
                    </m:r>
                  </m:oMath>
                </a14:m>
                <a:r>
                  <a:rPr lang="fa-IR" sz="2000" dirty="0"/>
                  <a:t> و برای شاخص های منفی برعکس.</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481" r="-29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22918352"/>
              </p:ext>
            </p:extLst>
          </p:nvPr>
        </p:nvGraphicFramePr>
        <p:xfrm>
          <a:off x="457200" y="3276600"/>
          <a:ext cx="7955280" cy="2595880"/>
        </p:xfrm>
        <a:graphic>
          <a:graphicData uri="http://schemas.openxmlformats.org/drawingml/2006/table">
            <a:tbl>
              <a:tblPr firstRow="1" bandRow="1">
                <a:tableStyleId>{5C22544A-7EE6-4342-B048-85BDC9FD1C3A}</a:tableStyleId>
              </a:tblPr>
              <a:tblGrid>
                <a:gridCol w="2468880"/>
                <a:gridCol w="1097280"/>
                <a:gridCol w="1097280"/>
                <a:gridCol w="1097280"/>
                <a:gridCol w="1097280"/>
                <a:gridCol w="1097280"/>
              </a:tblGrid>
              <a:tr h="370840">
                <a:tc>
                  <a:txBody>
                    <a:bodyPr/>
                    <a:lstStyle/>
                    <a:p>
                      <a:pPr algn="ctr" rtl="1"/>
                      <a:endParaRPr lang="en-US" dirty="0"/>
                    </a:p>
                  </a:txBody>
                  <a:tcPr anchor="ctr"/>
                </a:tc>
                <a:tc>
                  <a:txBody>
                    <a:bodyPr/>
                    <a:lstStyle/>
                    <a:p>
                      <a:pPr algn="ctr" rtl="1"/>
                      <a:endParaRPr lang="en-US" dirty="0"/>
                    </a:p>
                  </a:txBody>
                  <a:tcPr anchor="ctr"/>
                </a:tc>
                <a:tc>
                  <a:txBody>
                    <a:bodyPr/>
                    <a:lstStyle/>
                    <a:p>
                      <a:pPr algn="ctr" rtl="1"/>
                      <a:r>
                        <a:rPr lang="en-US" dirty="0" smtClean="0"/>
                        <a:t>C1</a:t>
                      </a:r>
                      <a:endParaRPr lang="en-US" dirty="0"/>
                    </a:p>
                  </a:txBody>
                  <a:tcPr anchor="ctr"/>
                </a:tc>
                <a:tc>
                  <a:txBody>
                    <a:bodyPr/>
                    <a:lstStyle/>
                    <a:p>
                      <a:pPr algn="ctr" rtl="1"/>
                      <a:r>
                        <a:rPr lang="en-US" dirty="0" smtClean="0"/>
                        <a:t>C2</a:t>
                      </a:r>
                      <a:endParaRPr lang="en-US" dirty="0"/>
                    </a:p>
                  </a:txBody>
                  <a:tcPr anchor="ctr"/>
                </a:tc>
                <a:tc>
                  <a:txBody>
                    <a:bodyPr/>
                    <a:lstStyle/>
                    <a:p>
                      <a:pPr algn="ctr" rtl="1"/>
                      <a:r>
                        <a:rPr lang="en-US" dirty="0" smtClean="0"/>
                        <a:t>C3</a:t>
                      </a:r>
                      <a:endParaRPr lang="en-US" dirty="0"/>
                    </a:p>
                  </a:txBody>
                  <a:tcPr anchor="ctr"/>
                </a:tc>
                <a:tc>
                  <a:txBody>
                    <a:bodyPr/>
                    <a:lstStyle/>
                    <a:p>
                      <a:pPr algn="ctr" rtl="1"/>
                      <a:r>
                        <a:rPr lang="en-US" dirty="0" smtClean="0"/>
                        <a:t>C4</a:t>
                      </a:r>
                      <a:endParaRPr lang="en-US" dirty="0"/>
                    </a:p>
                  </a:txBody>
                  <a:tcPr anchor="ctr"/>
                </a:tc>
              </a:tr>
              <a:tr h="370840">
                <a:tc rowSpan="2">
                  <a:txBody>
                    <a:bodyPr/>
                    <a:lstStyle/>
                    <a:p>
                      <a:pPr algn="ctr" rtl="1"/>
                      <a:r>
                        <a:rPr lang="fa-IR" dirty="0" smtClean="0"/>
                        <a:t>تفاوت</a:t>
                      </a:r>
                      <a:r>
                        <a:rPr lang="fa-IR" baseline="0" dirty="0" smtClean="0"/>
                        <a:t> </a:t>
                      </a:r>
                      <a:r>
                        <a:rPr lang="en-US" baseline="0" dirty="0" smtClean="0"/>
                        <a:t>A1</a:t>
                      </a:r>
                      <a:r>
                        <a:rPr lang="fa-IR" baseline="0" dirty="0" smtClean="0"/>
                        <a:t> با گزینه های دیگر</a:t>
                      </a:r>
                      <a:endParaRPr lang="en-US" dirty="0"/>
                    </a:p>
                  </a:txBody>
                  <a:tcPr anchor="ctr"/>
                </a:tc>
                <a:tc>
                  <a:txBody>
                    <a:bodyPr/>
                    <a:lstStyle/>
                    <a:p>
                      <a:pPr algn="ctr" rtl="1"/>
                      <a:r>
                        <a:rPr lang="en-US" dirty="0" smtClean="0"/>
                        <a:t>A2</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4</a:t>
                      </a:r>
                      <a:endParaRPr lang="en-US" dirty="0"/>
                    </a:p>
                  </a:txBody>
                  <a:tcPr anchor="ctr"/>
                </a:tc>
                <a:tc>
                  <a:txBody>
                    <a:bodyPr/>
                    <a:lstStyle/>
                    <a:p>
                      <a:pPr algn="ctr" rtl="1"/>
                      <a:r>
                        <a:rPr lang="en-US" dirty="0" smtClean="0"/>
                        <a:t>2</a:t>
                      </a:r>
                      <a:endParaRPr lang="en-US" dirty="0"/>
                    </a:p>
                  </a:txBody>
                  <a:tcPr anchor="ctr"/>
                </a:tc>
              </a:tr>
              <a:tr h="370840">
                <a:tc vMerge="1">
                  <a:txBody>
                    <a:bodyPr/>
                    <a:lstStyle/>
                    <a:p>
                      <a:pPr algn="r" rtl="1"/>
                      <a:endParaRPr lang="en-US" dirty="0"/>
                    </a:p>
                  </a:txBody>
                  <a:tcPr/>
                </a:tc>
                <a:tc>
                  <a:txBody>
                    <a:bodyPr/>
                    <a:lstStyle/>
                    <a:p>
                      <a:pPr algn="ctr" rtl="1"/>
                      <a:r>
                        <a:rPr lang="en-US" dirty="0" smtClean="0"/>
                        <a:t>A3</a:t>
                      </a:r>
                      <a:endParaRPr lang="en-US" dirty="0"/>
                    </a:p>
                  </a:txBody>
                  <a:tcPr anchor="ctr"/>
                </a:tc>
                <a:tc>
                  <a:txBody>
                    <a:bodyPr/>
                    <a:lstStyle/>
                    <a:p>
                      <a:pPr algn="ctr" rtl="1"/>
                      <a:r>
                        <a:rPr lang="en-US" dirty="0" smtClean="0"/>
                        <a:t>3</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7</a:t>
                      </a:r>
                      <a:endParaRPr lang="en-US" dirty="0"/>
                    </a:p>
                  </a:txBody>
                  <a:tcPr anchor="ctr"/>
                </a:tc>
                <a:tc>
                  <a:txBody>
                    <a:bodyPr/>
                    <a:lstStyle/>
                    <a:p>
                      <a:pPr algn="ctr" rtl="1"/>
                      <a:r>
                        <a:rPr lang="en-US" dirty="0" smtClean="0"/>
                        <a:t>1</a:t>
                      </a:r>
                      <a:endParaRPr lang="en-US" dirty="0"/>
                    </a:p>
                  </a:txBody>
                  <a:tcPr anchor="ctr"/>
                </a:tc>
              </a:tr>
              <a:tr h="370840">
                <a:tc rowSpan="2">
                  <a:txBody>
                    <a:bodyPr/>
                    <a:lstStyle/>
                    <a:p>
                      <a:pPr algn="ctr" rtl="1"/>
                      <a:r>
                        <a:rPr lang="fa-IR" dirty="0" smtClean="0"/>
                        <a:t>تفاوت </a:t>
                      </a:r>
                      <a:r>
                        <a:rPr lang="en-US" dirty="0" smtClean="0"/>
                        <a:t> A2</a:t>
                      </a:r>
                      <a:r>
                        <a:rPr lang="fa-IR" dirty="0" smtClean="0"/>
                        <a:t> </a:t>
                      </a:r>
                      <a:r>
                        <a:rPr lang="fa-IR" baseline="0" dirty="0" smtClean="0"/>
                        <a:t>با گزینه های دیگر</a:t>
                      </a:r>
                      <a:endParaRPr lang="en-US" dirty="0"/>
                    </a:p>
                  </a:txBody>
                  <a:tcPr anchor="ctr"/>
                </a:tc>
                <a:tc>
                  <a:txBody>
                    <a:bodyPr/>
                    <a:lstStyle/>
                    <a:p>
                      <a:pPr algn="ctr" rtl="1"/>
                      <a:r>
                        <a:rPr lang="en-US" dirty="0" smtClean="0"/>
                        <a:t>A1</a:t>
                      </a:r>
                      <a:endParaRPr lang="en-US" dirty="0"/>
                    </a:p>
                  </a:txBody>
                  <a:tcPr anchor="ctr"/>
                </a:tc>
                <a:tc>
                  <a:txBody>
                    <a:bodyPr/>
                    <a:lstStyle/>
                    <a:p>
                      <a:pPr algn="ctr" rtl="1"/>
                      <a:r>
                        <a:rPr lang="en-US" dirty="0" smtClean="0"/>
                        <a:t>1</a:t>
                      </a:r>
                      <a:endParaRPr lang="en-US" dirty="0"/>
                    </a:p>
                  </a:txBody>
                  <a:tcPr anchor="ctr"/>
                </a:tc>
                <a:tc>
                  <a:txBody>
                    <a:bodyPr/>
                    <a:lstStyle/>
                    <a:p>
                      <a:pPr algn="ctr" rtl="1"/>
                      <a:r>
                        <a:rPr lang="en-US" dirty="0" smtClean="0"/>
                        <a:t>2</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0</a:t>
                      </a:r>
                      <a:endParaRPr lang="en-US" dirty="0"/>
                    </a:p>
                  </a:txBody>
                  <a:tcPr anchor="ctr"/>
                </a:tc>
              </a:tr>
              <a:tr h="370840">
                <a:tc vMerge="1">
                  <a:txBody>
                    <a:bodyPr/>
                    <a:lstStyle/>
                    <a:p>
                      <a:pPr algn="r" rtl="1"/>
                      <a:endParaRPr lang="en-US" dirty="0"/>
                    </a:p>
                  </a:txBody>
                  <a:tcPr/>
                </a:tc>
                <a:tc>
                  <a:txBody>
                    <a:bodyPr/>
                    <a:lstStyle/>
                    <a:p>
                      <a:pPr algn="ctr" rtl="1"/>
                      <a:r>
                        <a:rPr lang="en-US" dirty="0" smtClean="0"/>
                        <a:t>A3</a:t>
                      </a:r>
                      <a:endParaRPr lang="en-US" dirty="0"/>
                    </a:p>
                  </a:txBody>
                  <a:tcPr anchor="ctr"/>
                </a:tc>
                <a:tc>
                  <a:txBody>
                    <a:bodyPr/>
                    <a:lstStyle/>
                    <a:p>
                      <a:pPr algn="ctr" rtl="1"/>
                      <a:r>
                        <a:rPr lang="en-US" dirty="0" smtClean="0"/>
                        <a:t>4</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3</a:t>
                      </a:r>
                      <a:endParaRPr lang="en-US" dirty="0"/>
                    </a:p>
                  </a:txBody>
                  <a:tcPr anchor="ctr"/>
                </a:tc>
                <a:tc>
                  <a:txBody>
                    <a:bodyPr/>
                    <a:lstStyle/>
                    <a:p>
                      <a:pPr algn="ctr" rtl="1"/>
                      <a:r>
                        <a:rPr lang="en-US" dirty="0" smtClean="0"/>
                        <a:t>0</a:t>
                      </a:r>
                      <a:endParaRPr lang="en-US" dirty="0"/>
                    </a:p>
                  </a:txBody>
                  <a:tcPr anchor="ctr"/>
                </a:tc>
              </a:tr>
              <a:tr h="370840">
                <a:tc rowSpan="2">
                  <a:txBody>
                    <a:bodyPr/>
                    <a:lstStyle/>
                    <a:p>
                      <a:pPr algn="ctr" rtl="1"/>
                      <a:r>
                        <a:rPr lang="fa-IR" dirty="0" smtClean="0"/>
                        <a:t>تفاوت</a:t>
                      </a:r>
                      <a:r>
                        <a:rPr lang="fa-IR" baseline="0" dirty="0" smtClean="0"/>
                        <a:t> </a:t>
                      </a:r>
                      <a:r>
                        <a:rPr lang="en-US" baseline="0" dirty="0" smtClean="0"/>
                        <a:t>A3</a:t>
                      </a:r>
                      <a:r>
                        <a:rPr lang="fa-IR" baseline="0" dirty="0" smtClean="0"/>
                        <a:t> با گزینه های دیگر</a:t>
                      </a:r>
                      <a:endParaRPr lang="en-US" dirty="0"/>
                    </a:p>
                  </a:txBody>
                  <a:tcPr anchor="ctr"/>
                </a:tc>
                <a:tc>
                  <a:txBody>
                    <a:bodyPr/>
                    <a:lstStyle/>
                    <a:p>
                      <a:pPr algn="ctr" rtl="1"/>
                      <a:r>
                        <a:rPr lang="en-US" dirty="0" smtClean="0"/>
                        <a:t>A1</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4</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0</a:t>
                      </a:r>
                      <a:endParaRPr lang="en-US" dirty="0"/>
                    </a:p>
                  </a:txBody>
                  <a:tcPr anchor="ctr"/>
                </a:tc>
              </a:tr>
              <a:tr h="370840">
                <a:tc vMerge="1">
                  <a:txBody>
                    <a:bodyPr/>
                    <a:lstStyle/>
                    <a:p>
                      <a:pPr algn="r" rtl="1"/>
                      <a:endParaRPr lang="en-US" dirty="0"/>
                    </a:p>
                  </a:txBody>
                  <a:tcPr/>
                </a:tc>
                <a:tc>
                  <a:txBody>
                    <a:bodyPr/>
                    <a:lstStyle/>
                    <a:p>
                      <a:pPr algn="ctr" rtl="1"/>
                      <a:r>
                        <a:rPr lang="en-US" dirty="0" smtClean="0"/>
                        <a:t>A2</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2</a:t>
                      </a:r>
                      <a:endParaRPr lang="en-US" dirty="0"/>
                    </a:p>
                  </a:txBody>
                  <a:tcPr anchor="ctr"/>
                </a:tc>
                <a:tc>
                  <a:txBody>
                    <a:bodyPr/>
                    <a:lstStyle/>
                    <a:p>
                      <a:pPr algn="ctr" rtl="1"/>
                      <a:r>
                        <a:rPr lang="en-US" dirty="0" smtClean="0"/>
                        <a:t>0</a:t>
                      </a:r>
                      <a:endParaRPr lang="en-US" dirty="0"/>
                    </a:p>
                  </a:txBody>
                  <a:tcPr anchor="ctr"/>
                </a:tc>
                <a:tc>
                  <a:txBody>
                    <a:bodyPr/>
                    <a:lstStyle/>
                    <a:p>
                      <a:pPr algn="ctr" rtl="1"/>
                      <a:r>
                        <a:rPr lang="en-US" dirty="0" smtClean="0"/>
                        <a:t>1</a:t>
                      </a:r>
                      <a:endParaRPr lang="en-US" dirty="0"/>
                    </a:p>
                  </a:txBody>
                  <a:tcPr anchor="ctr"/>
                </a:tc>
              </a:tr>
            </a:tbl>
          </a:graphicData>
        </a:graphic>
      </p:graphicFrame>
    </p:spTree>
    <p:extLst>
      <p:ext uri="{BB962C8B-B14F-4D97-AF65-F5344CB8AC3E}">
        <p14:creationId xmlns:p14="http://schemas.microsoft.com/office/powerpoint/2010/main" val="1932506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گام سوم</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fa-IR" sz="2000" dirty="0"/>
                  <a:t>مقدار</a:t>
                </a:r>
                <a14:m>
                  <m:oMath xmlns:m="http://schemas.openxmlformats.org/officeDocument/2006/math">
                    <m:sSub>
                      <m:sSubPr>
                        <m:ctrlPr>
                          <a:rPr lang="fa-IR" sz="2000" i="1">
                            <a:latin typeface="Cambria Math"/>
                          </a:rPr>
                        </m:ctrlPr>
                      </m:sSubPr>
                      <m:e>
                        <m:r>
                          <a:rPr lang="en-US" sz="2000">
                            <a:latin typeface="Cambria Math"/>
                          </a:rPr>
                          <m:t>𝑝</m:t>
                        </m:r>
                      </m:e>
                      <m:sub>
                        <m:r>
                          <a:rPr lang="en-US" sz="2000">
                            <a:latin typeface="Cambria Math"/>
                          </a:rPr>
                          <m:t>𝑖</m:t>
                        </m:r>
                      </m:sub>
                    </m:sSub>
                    <m:d>
                      <m:dPr>
                        <m:ctrlPr>
                          <a:rPr lang="en-US" sz="2000" i="1">
                            <a:latin typeface="Cambria Math"/>
                          </a:rPr>
                        </m:ctrlPr>
                      </m:dPr>
                      <m:e>
                        <m:r>
                          <m:rPr>
                            <m:sty m:val="p"/>
                          </m:rPr>
                          <a:rPr lang="en-US" sz="2000">
                            <a:latin typeface="Cambria Math"/>
                          </a:rPr>
                          <m:t>a</m:t>
                        </m:r>
                        <m:r>
                          <a:rPr lang="en-US" sz="2000">
                            <a:latin typeface="Cambria Math"/>
                          </a:rPr>
                          <m:t>, </m:t>
                        </m:r>
                        <m:r>
                          <m:rPr>
                            <m:sty m:val="p"/>
                          </m:rPr>
                          <a:rPr lang="en-US" sz="2000">
                            <a:latin typeface="Cambria Math"/>
                          </a:rPr>
                          <m:t>b</m:t>
                        </m:r>
                      </m:e>
                    </m:d>
                  </m:oMath>
                </a14:m>
                <a:r>
                  <a:rPr lang="fa-IR" dirty="0" smtClean="0"/>
                  <a:t> </a:t>
                </a:r>
              </a:p>
              <a:p>
                <a:pPr marL="0" indent="0">
                  <a:buNone/>
                </a:pPr>
                <a:r>
                  <a:rPr lang="fa-IR" dirty="0" smtClean="0"/>
                  <a:t> </a:t>
                </a:r>
                <a:r>
                  <a:rPr lang="fa-IR" sz="2000" dirty="0"/>
                  <a:t>را با قرار دادن میزان تفاوت در تابع برتری محاسبه می کنیم</a:t>
                </a:r>
              </a:p>
              <a:p>
                <a:endParaRPr lang="fa-IR" dirty="0" smtClean="0"/>
              </a:p>
              <a:p>
                <a:pPr marL="0" indent="0">
                  <a:buNone/>
                </a:pPr>
                <a:endParaRPr lang="fa-IR"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t="-1078" r="-1111"/>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16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063597803"/>
              </p:ext>
            </p:extLst>
          </p:nvPr>
        </p:nvGraphicFramePr>
        <p:xfrm>
          <a:off x="457200" y="2743200"/>
          <a:ext cx="7955280" cy="3505201"/>
        </p:xfrm>
        <a:graphic>
          <a:graphicData uri="http://schemas.openxmlformats.org/drawingml/2006/table">
            <a:tbl>
              <a:tblPr firstRow="1" bandRow="1">
                <a:tableStyleId>{5C22544A-7EE6-4342-B048-85BDC9FD1C3A}</a:tableStyleId>
              </a:tblPr>
              <a:tblGrid>
                <a:gridCol w="2468880"/>
                <a:gridCol w="1097280"/>
                <a:gridCol w="1097280"/>
                <a:gridCol w="1097280"/>
                <a:gridCol w="1097280"/>
                <a:gridCol w="1097280"/>
              </a:tblGrid>
              <a:tr h="500743">
                <a:tc>
                  <a:txBody>
                    <a:bodyPr/>
                    <a:lstStyle/>
                    <a:p>
                      <a:pPr algn="ctr" rtl="1"/>
                      <a:endParaRPr lang="en-US" dirty="0"/>
                    </a:p>
                  </a:txBody>
                  <a:tcPr anchor="ctr"/>
                </a:tc>
                <a:tc>
                  <a:txBody>
                    <a:bodyPr/>
                    <a:lstStyle/>
                    <a:p>
                      <a:pPr algn="ctr" rtl="1"/>
                      <a:endParaRPr lang="en-US" dirty="0"/>
                    </a:p>
                  </a:txBody>
                  <a:tcPr anchor="ctr"/>
                </a:tc>
                <a:tc>
                  <a:txBody>
                    <a:bodyPr/>
                    <a:lstStyle/>
                    <a:p>
                      <a:pPr algn="ctr" rtl="1"/>
                      <a:r>
                        <a:rPr lang="en-US" dirty="0" smtClean="0"/>
                        <a:t>C1</a:t>
                      </a:r>
                      <a:endParaRPr lang="en-US" dirty="0"/>
                    </a:p>
                  </a:txBody>
                  <a:tcPr anchor="ctr"/>
                </a:tc>
                <a:tc>
                  <a:txBody>
                    <a:bodyPr/>
                    <a:lstStyle/>
                    <a:p>
                      <a:pPr algn="ctr" rtl="1"/>
                      <a:r>
                        <a:rPr lang="en-US" dirty="0" smtClean="0"/>
                        <a:t>C2</a:t>
                      </a:r>
                      <a:endParaRPr lang="en-US" dirty="0"/>
                    </a:p>
                  </a:txBody>
                  <a:tcPr anchor="ctr"/>
                </a:tc>
                <a:tc>
                  <a:txBody>
                    <a:bodyPr/>
                    <a:lstStyle/>
                    <a:p>
                      <a:pPr algn="ctr" rtl="1"/>
                      <a:r>
                        <a:rPr lang="en-US" dirty="0" smtClean="0"/>
                        <a:t>C3</a:t>
                      </a:r>
                      <a:endParaRPr lang="en-US" dirty="0"/>
                    </a:p>
                  </a:txBody>
                  <a:tcPr anchor="ctr"/>
                </a:tc>
                <a:tc>
                  <a:txBody>
                    <a:bodyPr/>
                    <a:lstStyle/>
                    <a:p>
                      <a:pPr algn="ctr" rtl="1"/>
                      <a:r>
                        <a:rPr lang="en-US" dirty="0" smtClean="0"/>
                        <a:t>C4</a:t>
                      </a:r>
                      <a:endParaRPr lang="en-US" dirty="0"/>
                    </a:p>
                  </a:txBody>
                  <a:tcPr anchor="ctr"/>
                </a:tc>
              </a:tr>
              <a:tr h="500743">
                <a:tc rowSpan="2">
                  <a:txBody>
                    <a:bodyPr/>
                    <a:lstStyle/>
                    <a:p>
                      <a:pPr algn="ctr" rtl="1"/>
                      <a:r>
                        <a:rPr lang="fa-IR" dirty="0" smtClean="0"/>
                        <a:t>برتری </a:t>
                      </a:r>
                      <a:r>
                        <a:rPr lang="en-US" dirty="0" smtClean="0"/>
                        <a:t>A1</a:t>
                      </a:r>
                      <a:r>
                        <a:rPr lang="fa-IR" dirty="0" smtClean="0"/>
                        <a:t> با</a:t>
                      </a:r>
                      <a:r>
                        <a:rPr lang="fa-IR" baseline="0" dirty="0" smtClean="0"/>
                        <a:t> گزینه های دیگر</a:t>
                      </a:r>
                      <a:endParaRPr lang="en-US" dirty="0"/>
                    </a:p>
                  </a:txBody>
                  <a:tcPr anchor="ctr"/>
                </a:tc>
                <a:tc>
                  <a:txBody>
                    <a:bodyPr/>
                    <a:lstStyle/>
                    <a:p>
                      <a:pPr algn="ctr" rtl="1"/>
                      <a:r>
                        <a:rPr lang="en-US" dirty="0" smtClean="0"/>
                        <a:t>A2</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1/7</a:t>
                      </a:r>
                      <a:endParaRPr lang="en-US" dirty="0"/>
                    </a:p>
                  </a:txBody>
                  <a:tcPr anchor="ctr"/>
                </a:tc>
                <a:tc>
                  <a:txBody>
                    <a:bodyPr/>
                    <a:lstStyle/>
                    <a:p>
                      <a:pPr algn="ctr" rtl="1"/>
                      <a:r>
                        <a:rPr lang="fa-IR" dirty="0" smtClean="0"/>
                        <a:t>½</a:t>
                      </a:r>
                      <a:endParaRPr lang="en-US" dirty="0"/>
                    </a:p>
                  </a:txBody>
                  <a:tcPr anchor="ctr"/>
                </a:tc>
              </a:tr>
              <a:tr h="500743">
                <a:tc vMerge="1">
                  <a:txBody>
                    <a:bodyPr/>
                    <a:lstStyle/>
                    <a:p>
                      <a:endParaRPr lang="en-US" dirty="0"/>
                    </a:p>
                  </a:txBody>
                  <a:tcPr/>
                </a:tc>
                <a:tc>
                  <a:txBody>
                    <a:bodyPr/>
                    <a:lstStyle/>
                    <a:p>
                      <a:pPr algn="ctr" rtl="1"/>
                      <a:r>
                        <a:rPr lang="en-US" dirty="0" smtClean="0"/>
                        <a:t>A3</a:t>
                      </a:r>
                      <a:endParaRPr lang="en-US" dirty="0"/>
                    </a:p>
                  </a:txBody>
                  <a:tcPr anchor="ctr"/>
                </a:tc>
                <a:tc>
                  <a:txBody>
                    <a:bodyPr/>
                    <a:lstStyle/>
                    <a:p>
                      <a:pPr algn="ctr" rtl="1"/>
                      <a:r>
                        <a:rPr lang="fa-IR" dirty="0" smtClean="0"/>
                        <a:t>3/5</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4/7</a:t>
                      </a:r>
                      <a:endParaRPr lang="en-US" dirty="0"/>
                    </a:p>
                  </a:txBody>
                  <a:tcPr anchor="ctr"/>
                </a:tc>
                <a:tc>
                  <a:txBody>
                    <a:bodyPr/>
                    <a:lstStyle/>
                    <a:p>
                      <a:pPr algn="ctr" rtl="1"/>
                      <a:r>
                        <a:rPr lang="fa-IR" dirty="0" smtClean="0"/>
                        <a:t>0</a:t>
                      </a:r>
                      <a:endParaRPr lang="en-US" dirty="0"/>
                    </a:p>
                  </a:txBody>
                  <a:tcPr anchor="ctr"/>
                </a:tc>
              </a:tr>
              <a:tr h="500743">
                <a:tc rowSpan="2">
                  <a:txBody>
                    <a:bodyPr/>
                    <a:lstStyle/>
                    <a:p>
                      <a:pPr algn="ctr" rtl="1"/>
                      <a:r>
                        <a:rPr lang="fa-IR" dirty="0" smtClean="0"/>
                        <a:t>برتری </a:t>
                      </a:r>
                      <a:r>
                        <a:rPr lang="en-US" dirty="0" smtClean="0"/>
                        <a:t>A2</a:t>
                      </a:r>
                      <a:r>
                        <a:rPr lang="fa-IR" dirty="0" smtClean="0"/>
                        <a:t> با گزینه های دیگر</a:t>
                      </a:r>
                      <a:endParaRPr lang="en-US" dirty="0"/>
                    </a:p>
                  </a:txBody>
                  <a:tcPr anchor="ctr"/>
                </a:tc>
                <a:tc>
                  <a:txBody>
                    <a:bodyPr/>
                    <a:lstStyle/>
                    <a:p>
                      <a:pPr algn="ctr" rtl="1"/>
                      <a:r>
                        <a:rPr lang="en-US" dirty="0" smtClean="0"/>
                        <a:t>A1</a:t>
                      </a:r>
                      <a:endParaRPr lang="en-US" dirty="0"/>
                    </a:p>
                  </a:txBody>
                  <a:tcPr anchor="ctr"/>
                </a:tc>
                <a:tc>
                  <a:txBody>
                    <a:bodyPr/>
                    <a:lstStyle/>
                    <a:p>
                      <a:pPr algn="ctr" rtl="1"/>
                      <a:r>
                        <a:rPr lang="fa-IR" dirty="0" smtClean="0"/>
                        <a:t>1/5</a:t>
                      </a:r>
                      <a:endParaRPr lang="en-US" dirty="0"/>
                    </a:p>
                  </a:txBody>
                  <a:tcPr anchor="ctr"/>
                </a:tc>
                <a:tc>
                  <a:txBody>
                    <a:bodyPr/>
                    <a:lstStyle/>
                    <a:p>
                      <a:pPr algn="ctr" rtl="1"/>
                      <a:r>
                        <a:rPr lang="fa-IR" dirty="0" smtClean="0"/>
                        <a:t>2/5</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r>
              <a:tr h="500743">
                <a:tc vMerge="1">
                  <a:txBody>
                    <a:bodyPr/>
                    <a:lstStyle/>
                    <a:p>
                      <a:endParaRPr lang="en-US" dirty="0"/>
                    </a:p>
                  </a:txBody>
                  <a:tcPr/>
                </a:tc>
                <a:tc>
                  <a:txBody>
                    <a:bodyPr/>
                    <a:lstStyle/>
                    <a:p>
                      <a:pPr algn="ctr" rtl="1"/>
                      <a:r>
                        <a:rPr lang="en-US" dirty="0" smtClean="0"/>
                        <a:t>A3</a:t>
                      </a:r>
                      <a:endParaRPr lang="en-US" dirty="0"/>
                    </a:p>
                  </a:txBody>
                  <a:tcPr anchor="ctr"/>
                </a:tc>
                <a:tc>
                  <a:txBody>
                    <a:bodyPr/>
                    <a:lstStyle/>
                    <a:p>
                      <a:pPr algn="ctr" rtl="1"/>
                      <a:r>
                        <a:rPr lang="fa-IR" dirty="0" smtClean="0"/>
                        <a:t>4/5</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r>
              <a:tr h="500743">
                <a:tc rowSpan="2">
                  <a:txBody>
                    <a:bodyPr/>
                    <a:lstStyle/>
                    <a:p>
                      <a:pPr algn="ctr" rtl="1"/>
                      <a:r>
                        <a:rPr lang="fa-IR" dirty="0" smtClean="0"/>
                        <a:t>برتری </a:t>
                      </a:r>
                      <a:r>
                        <a:rPr lang="en-US" dirty="0" smtClean="0"/>
                        <a:t>A3</a:t>
                      </a:r>
                      <a:r>
                        <a:rPr lang="fa-IR" dirty="0" smtClean="0"/>
                        <a:t> با گزینه های دیگر</a:t>
                      </a:r>
                      <a:endParaRPr lang="en-US" dirty="0"/>
                    </a:p>
                  </a:txBody>
                  <a:tcPr anchor="ctr"/>
                </a:tc>
                <a:tc>
                  <a:txBody>
                    <a:bodyPr/>
                    <a:lstStyle/>
                    <a:p>
                      <a:pPr algn="ctr" rtl="1"/>
                      <a:r>
                        <a:rPr lang="en-US" dirty="0" smtClean="0"/>
                        <a:t>A1</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4/5</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r>
              <a:tr h="500743">
                <a:tc vMerge="1">
                  <a:txBody>
                    <a:bodyPr/>
                    <a:lstStyle/>
                    <a:p>
                      <a:endParaRPr lang="en-US" dirty="0"/>
                    </a:p>
                  </a:txBody>
                  <a:tcPr/>
                </a:tc>
                <a:tc>
                  <a:txBody>
                    <a:bodyPr/>
                    <a:lstStyle/>
                    <a:p>
                      <a:pPr algn="ctr" rtl="1"/>
                      <a:r>
                        <a:rPr lang="en-US" dirty="0" smtClean="0"/>
                        <a:t>A2</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2/5</a:t>
                      </a:r>
                      <a:endParaRPr lang="en-US" dirty="0"/>
                    </a:p>
                  </a:txBody>
                  <a:tcPr anchor="ctr"/>
                </a:tc>
                <a:tc>
                  <a:txBody>
                    <a:bodyPr/>
                    <a:lstStyle/>
                    <a:p>
                      <a:pPr algn="ctr" rtl="1"/>
                      <a:r>
                        <a:rPr lang="fa-IR" dirty="0" smtClean="0"/>
                        <a:t>0</a:t>
                      </a:r>
                      <a:endParaRPr lang="en-US" dirty="0"/>
                    </a:p>
                  </a:txBody>
                  <a:tcPr anchor="ctr"/>
                </a:tc>
                <a:tc>
                  <a:txBody>
                    <a:bodyPr/>
                    <a:lstStyle/>
                    <a:p>
                      <a:pPr algn="ctr" rtl="1"/>
                      <a:r>
                        <a:rPr lang="fa-IR" dirty="0" smtClean="0"/>
                        <a:t>0</a:t>
                      </a:r>
                      <a:endParaRPr lang="en-US" dirty="0"/>
                    </a:p>
                  </a:txBody>
                  <a:tcPr anchor="ctr"/>
                </a:tc>
              </a:tr>
            </a:tbl>
          </a:graphicData>
        </a:graphic>
      </p:graphicFrame>
    </p:spTree>
    <p:extLst>
      <p:ext uri="{BB962C8B-B14F-4D97-AF65-F5344CB8AC3E}">
        <p14:creationId xmlns:p14="http://schemas.microsoft.com/office/powerpoint/2010/main" val="2837231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گام چهارم</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fa-IR" sz="2000" dirty="0"/>
                  <a:t>مجموع موزون برتری گزینه </a:t>
                </a:r>
                <a:r>
                  <a:rPr lang="en-US" sz="2000" dirty="0"/>
                  <a:t>a</a:t>
                </a:r>
                <a:r>
                  <a:rPr lang="fa-IR" sz="2000" dirty="0"/>
                  <a:t> نسبت به </a:t>
                </a:r>
                <a:r>
                  <a:rPr lang="en-US" sz="2000" dirty="0"/>
                  <a:t>b</a:t>
                </a:r>
                <a:r>
                  <a:rPr lang="fa-IR" sz="2000" dirty="0"/>
                  <a:t> که آن را با </a:t>
                </a:r>
                <a14:m>
                  <m:oMath xmlns:m="http://schemas.openxmlformats.org/officeDocument/2006/math">
                    <m:r>
                      <a:rPr lang="fa-IR" sz="2000">
                        <a:latin typeface="Cambria Math"/>
                      </a:rPr>
                      <m:t>𝜋</m:t>
                    </m:r>
                    <m:d>
                      <m:dPr>
                        <m:ctrlPr>
                          <a:rPr lang="en-US" sz="2000" i="1">
                            <a:latin typeface="Cambria Math"/>
                          </a:rPr>
                        </m:ctrlPr>
                      </m:dPr>
                      <m:e>
                        <m:r>
                          <a:rPr lang="en-US" sz="2000">
                            <a:latin typeface="Cambria Math"/>
                          </a:rPr>
                          <m:t>𝑎</m:t>
                        </m:r>
                        <m:r>
                          <a:rPr lang="en-US" sz="2000">
                            <a:latin typeface="Cambria Math"/>
                          </a:rPr>
                          <m:t>, </m:t>
                        </m:r>
                        <m:r>
                          <a:rPr lang="en-US" sz="2000">
                            <a:latin typeface="Cambria Math"/>
                          </a:rPr>
                          <m:t>𝑏</m:t>
                        </m:r>
                      </m:e>
                    </m:d>
                  </m:oMath>
                </a14:m>
                <a:r>
                  <a:rPr lang="fa-IR" sz="2000" dirty="0"/>
                  <a:t> با رابطه زیر بدست می آید:</a:t>
                </a:r>
              </a:p>
              <a:p>
                <a:pPr rtl="0"/>
                <a14:m>
                  <m:oMath xmlns:m="http://schemas.openxmlformats.org/officeDocument/2006/math">
                    <m:r>
                      <a:rPr lang="fa-IR" sz="2000">
                        <a:latin typeface="Cambria Math"/>
                      </a:rPr>
                      <m:t>𝜋</m:t>
                    </m:r>
                    <m:d>
                      <m:dPr>
                        <m:ctrlPr>
                          <a:rPr lang="en-US" sz="2000" i="1">
                            <a:latin typeface="Cambria Math"/>
                          </a:rPr>
                        </m:ctrlPr>
                      </m:dPr>
                      <m:e>
                        <m:r>
                          <a:rPr lang="en-US" sz="2000">
                            <a:latin typeface="Cambria Math"/>
                          </a:rPr>
                          <m:t>𝑎</m:t>
                        </m:r>
                        <m:r>
                          <a:rPr lang="en-US" sz="2000">
                            <a:latin typeface="Cambria Math"/>
                          </a:rPr>
                          <m:t>, </m:t>
                        </m:r>
                        <m:r>
                          <a:rPr lang="en-US" sz="2000">
                            <a:latin typeface="Cambria Math"/>
                          </a:rPr>
                          <m:t>𝑏</m:t>
                        </m:r>
                      </m:e>
                    </m:d>
                  </m:oMath>
                </a14:m>
                <a:r>
                  <a:rPr lang="en-US" sz="2000" dirty="0"/>
                  <a:t> = </a:t>
                </a:r>
                <a14:m>
                  <m:oMath xmlns:m="http://schemas.openxmlformats.org/officeDocument/2006/math">
                    <m:nary>
                      <m:naryPr>
                        <m:chr m:val="∑"/>
                        <m:ctrlPr>
                          <a:rPr lang="en-US" sz="2000" i="1">
                            <a:latin typeface="Cambria Math"/>
                          </a:rPr>
                        </m:ctrlPr>
                      </m:naryPr>
                      <m:sub>
                        <m:r>
                          <m:rPr>
                            <m:brk m:alnAt="23"/>
                          </m:rPr>
                          <a:rPr lang="en-US" sz="2000">
                            <a:latin typeface="Cambria Math"/>
                          </a:rPr>
                          <m:t>𝑗</m:t>
                        </m:r>
                        <m:r>
                          <m:rPr>
                            <m:brk m:alnAt="23"/>
                          </m:rPr>
                          <a:rPr lang="en-US" sz="2000">
                            <a:latin typeface="Cambria Math"/>
                          </a:rPr>
                          <m:t>=</m:t>
                        </m:r>
                        <m:r>
                          <m:rPr>
                            <m:brk m:alnAt="23"/>
                          </m:rPr>
                          <a:rPr lang="en-US" sz="2000">
                            <a:latin typeface="Cambria Math"/>
                          </a:rPr>
                          <m:t>1</m:t>
                        </m:r>
                      </m:sub>
                      <m:sup>
                        <m:r>
                          <a:rPr lang="en-US" sz="2000">
                            <a:latin typeface="Cambria Math"/>
                          </a:rPr>
                          <m:t>𝑘</m:t>
                        </m:r>
                      </m:sup>
                      <m:e>
                        <m:sSub>
                          <m:sSubPr>
                            <m:ctrlPr>
                              <a:rPr lang="en-US" sz="2000" i="1">
                                <a:latin typeface="Cambria Math"/>
                              </a:rPr>
                            </m:ctrlPr>
                          </m:sSubPr>
                          <m:e>
                            <m:r>
                              <a:rPr lang="en-US" sz="2000">
                                <a:latin typeface="Cambria Math"/>
                              </a:rPr>
                              <m:t>𝑤</m:t>
                            </m:r>
                          </m:e>
                          <m:sub>
                            <m:r>
                              <a:rPr lang="en-US" sz="2000">
                                <a:latin typeface="Cambria Math"/>
                              </a:rPr>
                              <m:t>𝑗</m:t>
                            </m:r>
                          </m:sub>
                        </m:sSub>
                      </m:e>
                    </m:nary>
                    <m:sSub>
                      <m:sSubPr>
                        <m:ctrlPr>
                          <a:rPr lang="en-US" sz="2000" i="1">
                            <a:latin typeface="Cambria Math"/>
                          </a:rPr>
                        </m:ctrlPr>
                      </m:sSubPr>
                      <m:e>
                        <m:r>
                          <a:rPr lang="en-US" sz="2000">
                            <a:latin typeface="Cambria Math"/>
                          </a:rPr>
                          <m:t>𝑝</m:t>
                        </m:r>
                      </m:e>
                      <m:sub>
                        <m:r>
                          <a:rPr lang="en-US" sz="2000">
                            <a:latin typeface="Cambria Math"/>
                          </a:rPr>
                          <m:t>𝑗</m:t>
                        </m:r>
                      </m:sub>
                    </m:sSub>
                    <m:r>
                      <a:rPr lang="en-US" sz="2000">
                        <a:latin typeface="Cambria Math"/>
                      </a:rPr>
                      <m:t>(</m:t>
                    </m:r>
                    <m:r>
                      <a:rPr lang="en-US" sz="2000">
                        <a:latin typeface="Cambria Math"/>
                      </a:rPr>
                      <m:t>𝑎</m:t>
                    </m:r>
                    <m:r>
                      <a:rPr lang="en-US" sz="2000">
                        <a:latin typeface="Cambria Math"/>
                      </a:rPr>
                      <m:t>, </m:t>
                    </m:r>
                    <m:r>
                      <a:rPr lang="en-US" sz="2000">
                        <a:latin typeface="Cambria Math"/>
                      </a:rPr>
                      <m:t>𝑏</m:t>
                    </m:r>
                    <m:r>
                      <a:rPr lang="en-US" sz="2000">
                        <a:latin typeface="Cambria Math"/>
                      </a:rPr>
                      <m:t>)</m:t>
                    </m:r>
                  </m:oMath>
                </a14:m>
                <a:r>
                  <a:rPr lang="en-US" sz="2000" dirty="0"/>
                  <a:t>, (</a:t>
                </a:r>
                <a14:m>
                  <m:oMath xmlns:m="http://schemas.openxmlformats.org/officeDocument/2006/math">
                    <m:nary>
                      <m:naryPr>
                        <m:chr m:val="∑"/>
                        <m:ctrlPr>
                          <a:rPr lang="en-US" sz="2000" i="1" dirty="0">
                            <a:latin typeface="Cambria Math"/>
                          </a:rPr>
                        </m:ctrlPr>
                      </m:naryPr>
                      <m:sub>
                        <m:r>
                          <m:rPr>
                            <m:brk m:alnAt="23"/>
                          </m:rPr>
                          <a:rPr lang="en-US" sz="2000" dirty="0">
                            <a:latin typeface="Cambria Math"/>
                          </a:rPr>
                          <m:t>𝑗</m:t>
                        </m:r>
                        <m:r>
                          <m:rPr>
                            <m:brk m:alnAt="23"/>
                          </m:rPr>
                          <a:rPr lang="en-US" sz="2000" dirty="0">
                            <a:latin typeface="Cambria Math"/>
                          </a:rPr>
                          <m:t>=</m:t>
                        </m:r>
                        <m:r>
                          <m:rPr>
                            <m:brk m:alnAt="23"/>
                          </m:rPr>
                          <a:rPr lang="en-US" sz="2000" dirty="0">
                            <a:latin typeface="Cambria Math"/>
                          </a:rPr>
                          <m:t>1</m:t>
                        </m:r>
                      </m:sub>
                      <m:sup>
                        <m:r>
                          <a:rPr lang="en-US" sz="2000" dirty="0">
                            <a:latin typeface="Cambria Math"/>
                          </a:rPr>
                          <m:t>𝑘</m:t>
                        </m:r>
                      </m:sup>
                      <m:e>
                        <m:sSub>
                          <m:sSubPr>
                            <m:ctrlPr>
                              <a:rPr lang="en-US" sz="2000" i="1" dirty="0">
                                <a:latin typeface="Cambria Math"/>
                              </a:rPr>
                            </m:ctrlPr>
                          </m:sSubPr>
                          <m:e>
                            <m:r>
                              <a:rPr lang="en-US" sz="2000" dirty="0">
                                <a:latin typeface="Cambria Math"/>
                              </a:rPr>
                              <m:t>𝑤</m:t>
                            </m:r>
                          </m:e>
                          <m:sub>
                            <m:r>
                              <a:rPr lang="en-US" sz="2000" dirty="0">
                                <a:latin typeface="Cambria Math"/>
                              </a:rPr>
                              <m:t>𝑗</m:t>
                            </m:r>
                          </m:sub>
                        </m:sSub>
                      </m:e>
                    </m:nary>
                  </m:oMath>
                </a14:m>
                <a:r>
                  <a:rPr lang="en-US" sz="2000" dirty="0"/>
                  <a:t>= 1)</a:t>
                </a:r>
              </a:p>
              <a:p>
                <a:r>
                  <a:rPr lang="fa-IR" sz="2000" dirty="0"/>
                  <a:t>پس از محاسبه همه مقادیر </a:t>
                </a:r>
                <a14:m>
                  <m:oMath xmlns:m="http://schemas.openxmlformats.org/officeDocument/2006/math">
                    <m:r>
                      <a:rPr lang="fa-IR" sz="2000">
                        <a:latin typeface="Cambria Math"/>
                      </a:rPr>
                      <m:t>𝜋</m:t>
                    </m:r>
                    <m:d>
                      <m:dPr>
                        <m:ctrlPr>
                          <a:rPr lang="en-US" sz="2000" i="1">
                            <a:latin typeface="Cambria Math"/>
                          </a:rPr>
                        </m:ctrlPr>
                      </m:dPr>
                      <m:e>
                        <m:r>
                          <a:rPr lang="en-US" sz="2000">
                            <a:latin typeface="Cambria Math"/>
                          </a:rPr>
                          <m:t>𝑎</m:t>
                        </m:r>
                        <m:r>
                          <a:rPr lang="en-US" sz="2000">
                            <a:latin typeface="Cambria Math"/>
                          </a:rPr>
                          <m:t>, </m:t>
                        </m:r>
                        <m:r>
                          <a:rPr lang="en-US" sz="2000">
                            <a:latin typeface="Cambria Math"/>
                          </a:rPr>
                          <m:t>𝑏</m:t>
                        </m:r>
                      </m:e>
                    </m:d>
                  </m:oMath>
                </a14:m>
                <a:r>
                  <a:rPr lang="fa-IR" sz="2000" dirty="0"/>
                  <a:t> مجموع </a:t>
                </a:r>
                <a14:m>
                  <m:oMath xmlns:m="http://schemas.openxmlformats.org/officeDocument/2006/math">
                    <m:r>
                      <a:rPr lang="fa-IR" sz="2000">
                        <a:latin typeface="Cambria Math"/>
                      </a:rPr>
                      <m:t>𝜋</m:t>
                    </m:r>
                  </m:oMath>
                </a14:m>
                <a:r>
                  <a:rPr lang="fa-IR" sz="2000" dirty="0"/>
                  <a:t> برای همه گزینه ها بدست می آید.</a:t>
                </a:r>
              </a:p>
              <a:p>
                <a:pPr rtl="0"/>
                <a14:m>
                  <m:oMath xmlns:m="http://schemas.openxmlformats.org/officeDocument/2006/math">
                    <m:nary>
                      <m:naryPr>
                        <m:chr m:val="∑"/>
                        <m:subHide m:val="on"/>
                        <m:supHide m:val="on"/>
                        <m:ctrlPr>
                          <a:rPr lang="en-US" sz="2000" i="1">
                            <a:latin typeface="Cambria Math"/>
                          </a:rPr>
                        </m:ctrlPr>
                      </m:naryPr>
                      <m:sub/>
                      <m:sup/>
                      <m:e>
                        <m:r>
                          <a:rPr lang="fa-IR" sz="2000">
                            <a:latin typeface="Cambria Math"/>
                          </a:rPr>
                          <m:t>𝜋</m:t>
                        </m:r>
                        <m:d>
                          <m:dPr>
                            <m:ctrlPr>
                              <a:rPr lang="en-US" sz="2000" i="1">
                                <a:latin typeface="Cambria Math"/>
                              </a:rPr>
                            </m:ctrlPr>
                          </m:dPr>
                          <m:e>
                            <m:r>
                              <a:rPr lang="en-US" sz="2000">
                                <a:latin typeface="Cambria Math"/>
                              </a:rPr>
                              <m:t>1</m:t>
                            </m:r>
                            <m:r>
                              <a:rPr lang="en-US" sz="2000">
                                <a:latin typeface="Cambria Math"/>
                              </a:rPr>
                              <m:t>, </m:t>
                            </m:r>
                            <m:r>
                              <a:rPr lang="en-US" sz="2000">
                                <a:latin typeface="Cambria Math"/>
                              </a:rPr>
                              <m:t>𝑥</m:t>
                            </m:r>
                          </m:e>
                        </m:d>
                      </m:e>
                    </m:nary>
                    <m:r>
                      <a:rPr lang="en-US" sz="2000">
                        <a:latin typeface="Cambria Math"/>
                      </a:rPr>
                      <m:t>=</m:t>
                    </m:r>
                    <m:r>
                      <a:rPr lang="fa-IR" sz="2000">
                        <a:latin typeface="Cambria Math"/>
                      </a:rPr>
                      <m:t>𝜋</m:t>
                    </m:r>
                    <m:d>
                      <m:dPr>
                        <m:ctrlPr>
                          <a:rPr lang="en-US" sz="2000" i="1">
                            <a:latin typeface="Cambria Math"/>
                          </a:rPr>
                        </m:ctrlPr>
                      </m:dPr>
                      <m:e>
                        <m:r>
                          <a:rPr lang="en-US" sz="2000">
                            <a:latin typeface="Cambria Math"/>
                          </a:rPr>
                          <m:t>1</m:t>
                        </m:r>
                        <m:r>
                          <a:rPr lang="en-US" sz="2000">
                            <a:latin typeface="Cambria Math"/>
                          </a:rPr>
                          <m:t>, </m:t>
                        </m:r>
                        <m:r>
                          <a:rPr lang="en-US" sz="2000">
                            <a:latin typeface="Cambria Math"/>
                          </a:rPr>
                          <m:t>2</m:t>
                        </m:r>
                      </m:e>
                    </m:d>
                    <m:r>
                      <a:rPr lang="en-US" sz="2000">
                        <a:latin typeface="Cambria Math"/>
                      </a:rPr>
                      <m:t>+</m:t>
                    </m:r>
                    <m:r>
                      <a:rPr lang="fa-IR" sz="2000">
                        <a:latin typeface="Cambria Math"/>
                      </a:rPr>
                      <m:t>𝜋</m:t>
                    </m:r>
                    <m:d>
                      <m:dPr>
                        <m:ctrlPr>
                          <a:rPr lang="en-US" sz="2000" i="1">
                            <a:latin typeface="Cambria Math"/>
                          </a:rPr>
                        </m:ctrlPr>
                      </m:dPr>
                      <m:e>
                        <m:r>
                          <a:rPr lang="en-US" sz="2000">
                            <a:latin typeface="Cambria Math"/>
                          </a:rPr>
                          <m:t>1</m:t>
                        </m:r>
                        <m:r>
                          <a:rPr lang="en-US" sz="2000">
                            <a:latin typeface="Cambria Math"/>
                          </a:rPr>
                          <m:t>, </m:t>
                        </m:r>
                        <m:r>
                          <a:rPr lang="en-US" sz="2000">
                            <a:latin typeface="Cambria Math"/>
                          </a:rPr>
                          <m:t>3</m:t>
                        </m:r>
                      </m:e>
                    </m:d>
                  </m:oMath>
                </a14:m>
                <a:endParaRPr lang="en-US" sz="2000" dirty="0"/>
              </a:p>
              <a:p>
                <a:pPr rtl="0"/>
                <a14:m>
                  <m:oMath xmlns:m="http://schemas.openxmlformats.org/officeDocument/2006/math">
                    <m:nary>
                      <m:naryPr>
                        <m:chr m:val="∑"/>
                        <m:subHide m:val="on"/>
                        <m:supHide m:val="on"/>
                        <m:ctrlPr>
                          <a:rPr lang="en-US" sz="2000" i="1">
                            <a:latin typeface="Cambria Math"/>
                          </a:rPr>
                        </m:ctrlPr>
                      </m:naryPr>
                      <m:sub/>
                      <m:sup/>
                      <m:e>
                        <m:r>
                          <a:rPr lang="fa-IR" sz="2000">
                            <a:latin typeface="Cambria Math"/>
                          </a:rPr>
                          <m:t>𝜋</m:t>
                        </m:r>
                        <m:d>
                          <m:dPr>
                            <m:ctrlPr>
                              <a:rPr lang="en-US" sz="2000" i="1">
                                <a:latin typeface="Cambria Math"/>
                              </a:rPr>
                            </m:ctrlPr>
                          </m:dPr>
                          <m:e>
                            <m:r>
                              <a:rPr lang="en-US" sz="2000">
                                <a:latin typeface="Cambria Math"/>
                              </a:rPr>
                              <m:t>𝑥</m:t>
                            </m:r>
                            <m:r>
                              <a:rPr lang="en-US" sz="2000">
                                <a:latin typeface="Cambria Math"/>
                              </a:rPr>
                              <m:t>, </m:t>
                            </m:r>
                            <m:r>
                              <a:rPr lang="en-US" sz="2000">
                                <a:latin typeface="Cambria Math"/>
                              </a:rPr>
                              <m:t>1</m:t>
                            </m:r>
                          </m:e>
                        </m:d>
                      </m:e>
                    </m:nary>
                    <m:r>
                      <a:rPr lang="en-US" sz="2000">
                        <a:latin typeface="Cambria Math"/>
                      </a:rPr>
                      <m:t>=</m:t>
                    </m:r>
                    <m:r>
                      <a:rPr lang="fa-IR" sz="2000">
                        <a:latin typeface="Cambria Math"/>
                      </a:rPr>
                      <m:t>𝜋</m:t>
                    </m:r>
                    <m:d>
                      <m:dPr>
                        <m:ctrlPr>
                          <a:rPr lang="en-US" sz="2000" i="1">
                            <a:latin typeface="Cambria Math"/>
                          </a:rPr>
                        </m:ctrlPr>
                      </m:dPr>
                      <m:e>
                        <m:r>
                          <a:rPr lang="en-US" sz="2000">
                            <a:latin typeface="Cambria Math"/>
                          </a:rPr>
                          <m:t>2</m:t>
                        </m:r>
                        <m:r>
                          <a:rPr lang="en-US" sz="2000">
                            <a:latin typeface="Cambria Math"/>
                          </a:rPr>
                          <m:t>, </m:t>
                        </m:r>
                        <m:r>
                          <a:rPr lang="en-US" sz="2000">
                            <a:latin typeface="Cambria Math"/>
                          </a:rPr>
                          <m:t>1</m:t>
                        </m:r>
                      </m:e>
                    </m:d>
                    <m:r>
                      <a:rPr lang="en-US" sz="2000">
                        <a:latin typeface="Cambria Math"/>
                      </a:rPr>
                      <m:t>+</m:t>
                    </m:r>
                    <m:r>
                      <a:rPr lang="fa-IR" sz="2000">
                        <a:latin typeface="Cambria Math"/>
                      </a:rPr>
                      <m:t>𝜋</m:t>
                    </m:r>
                    <m:d>
                      <m:dPr>
                        <m:ctrlPr>
                          <a:rPr lang="en-US" sz="2000" i="1">
                            <a:latin typeface="Cambria Math"/>
                          </a:rPr>
                        </m:ctrlPr>
                      </m:dPr>
                      <m:e>
                        <m:r>
                          <a:rPr lang="en-US" sz="2000">
                            <a:latin typeface="Cambria Math"/>
                          </a:rPr>
                          <m:t>3</m:t>
                        </m:r>
                        <m:r>
                          <a:rPr lang="en-US" sz="2000">
                            <a:latin typeface="Cambria Math"/>
                          </a:rPr>
                          <m:t>, </m:t>
                        </m:r>
                        <m:r>
                          <a:rPr lang="en-US" sz="2000">
                            <a:latin typeface="Cambria Math"/>
                          </a:rPr>
                          <m:t>1</m:t>
                        </m:r>
                      </m:e>
                    </m:d>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370" t="-809" r="-29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17</a:t>
            </a:fld>
            <a:endParaRPr lang="en-US" dirty="0"/>
          </a:p>
        </p:txBody>
      </p:sp>
    </p:spTree>
    <p:extLst>
      <p:ext uri="{BB962C8B-B14F-4D97-AF65-F5344CB8AC3E}">
        <p14:creationId xmlns:p14="http://schemas.microsoft.com/office/powerpoint/2010/main" val="704065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ادامه</a:t>
            </a:r>
            <a:endParaRPr lang="en-US" dirty="0"/>
          </a:p>
        </p:txBody>
      </p:sp>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idx="1"/>
                <p:extLst>
                  <p:ext uri="{D42A27DB-BD31-4B8C-83A1-F6EECF244321}">
                    <p14:modId xmlns:p14="http://schemas.microsoft.com/office/powerpoint/2010/main" val="1088648425"/>
                  </p:ext>
                </p:extLst>
              </p:nvPr>
            </p:nvGraphicFramePr>
            <p:xfrm>
              <a:off x="457200" y="1600200"/>
              <a:ext cx="8229600" cy="4724400"/>
            </p:xfrm>
            <a:graphic>
              <a:graphicData uri="http://schemas.openxmlformats.org/drawingml/2006/table">
                <a:tbl>
                  <a:tblPr firstRow="1" bandRow="1">
                    <a:tableStyleId>{BDBED569-4797-4DF1-A0F4-6AAB3CD982D8}</a:tableStyleId>
                  </a:tblPr>
                  <a:tblGrid>
                    <a:gridCol w="2743200"/>
                    <a:gridCol w="2743200"/>
                    <a:gridCol w="2743200"/>
                  </a:tblGrid>
                  <a:tr h="1181100">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1" i="0" smtClean="0">
                                      <a:latin typeface="Cambria Math"/>
                                    </a:rPr>
                                    <m:t>𝟏</m:t>
                                  </m:r>
                                  <m:r>
                                    <a:rPr lang="en-US" smtClean="0">
                                      <a:latin typeface="Cambria Math"/>
                                    </a:rPr>
                                    <m:t>, </m:t>
                                  </m:r>
                                  <m:r>
                                    <a:rPr lang="en-US" b="1" i="0" smtClean="0">
                                      <a:latin typeface="Cambria Math"/>
                                    </a:rPr>
                                    <m:t>𝟐</m:t>
                                  </m:r>
                                </m:e>
                              </m:d>
                            </m:oMath>
                          </a14:m>
                          <a:r>
                            <a:rPr lang="en-US" dirty="0" smtClean="0"/>
                            <a:t> = </a:t>
                          </a:r>
                          <a:r>
                            <a:rPr lang="en-US" baseline="0" dirty="0" smtClean="0"/>
                            <a:t>0.1815</a:t>
                          </a:r>
                          <a:endParaRPr lang="en-US" dirty="0"/>
                        </a:p>
                      </a:txBody>
                      <a:tcPr anchor="ctr"/>
                    </a:tc>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1" i="0" smtClean="0">
                                      <a:latin typeface="Cambria Math"/>
                                    </a:rPr>
                                    <m:t>𝟐</m:t>
                                  </m:r>
                                  <m:r>
                                    <a:rPr lang="en-US" smtClean="0">
                                      <a:latin typeface="Cambria Math"/>
                                    </a:rPr>
                                    <m:t>, </m:t>
                                  </m:r>
                                  <m:r>
                                    <a:rPr lang="en-US" b="1" i="0" smtClean="0">
                                      <a:latin typeface="Cambria Math"/>
                                    </a:rPr>
                                    <m:t>𝟏</m:t>
                                  </m:r>
                                </m:e>
                              </m:d>
                            </m:oMath>
                          </a14:m>
                          <a:r>
                            <a:rPr lang="en-US" dirty="0" smtClean="0"/>
                            <a:t> = 0.0978</a:t>
                          </a:r>
                          <a:endParaRPr lang="en-US" dirty="0"/>
                        </a:p>
                      </a:txBody>
                      <a:tcPr anchor="ctr"/>
                    </a:tc>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1" i="0" smtClean="0">
                                      <a:latin typeface="Cambria Math"/>
                                    </a:rPr>
                                    <m:t>𝟑</m:t>
                                  </m:r>
                                  <m:r>
                                    <a:rPr lang="en-US" smtClean="0">
                                      <a:latin typeface="Cambria Math"/>
                                    </a:rPr>
                                    <m:t>, </m:t>
                                  </m:r>
                                  <m:r>
                                    <a:rPr lang="en-US" b="1" i="0" smtClean="0">
                                      <a:latin typeface="Cambria Math"/>
                                    </a:rPr>
                                    <m:t>𝟏</m:t>
                                  </m:r>
                                </m:e>
                              </m:d>
                            </m:oMath>
                          </a14:m>
                          <a:r>
                            <a:rPr lang="en-US" dirty="0" smtClean="0"/>
                            <a:t>= 0.0736</a:t>
                          </a:r>
                          <a:endParaRPr lang="en-US" dirty="0"/>
                        </a:p>
                      </a:txBody>
                      <a:tcPr anchor="ctr"/>
                    </a:tc>
                  </a:tr>
                  <a:tr h="1181100">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0" i="0" smtClean="0">
                                      <a:latin typeface="Cambria Math"/>
                                    </a:rPr>
                                    <m:t>1</m:t>
                                  </m:r>
                                  <m:r>
                                    <a:rPr lang="en-US" smtClean="0">
                                      <a:latin typeface="Cambria Math"/>
                                    </a:rPr>
                                    <m:t>, </m:t>
                                  </m:r>
                                  <m:r>
                                    <a:rPr lang="en-US" b="0" i="0" smtClean="0">
                                      <a:latin typeface="Cambria Math"/>
                                    </a:rPr>
                                    <m:t>3</m:t>
                                  </m:r>
                                </m:e>
                              </m:d>
                            </m:oMath>
                          </a14:m>
                          <a:r>
                            <a:rPr lang="en-US" dirty="0" smtClean="0"/>
                            <a:t> = 0.375</a:t>
                          </a:r>
                          <a:endParaRPr lang="en-US" dirty="0"/>
                        </a:p>
                      </a:txBody>
                      <a:tcPr anchor="ctr"/>
                    </a:tc>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0" i="0" smtClean="0">
                                      <a:latin typeface="Cambria Math"/>
                                    </a:rPr>
                                    <m:t>2</m:t>
                                  </m:r>
                                  <m:r>
                                    <a:rPr lang="en-US" smtClean="0">
                                      <a:latin typeface="Cambria Math"/>
                                    </a:rPr>
                                    <m:t>, </m:t>
                                  </m:r>
                                  <m:r>
                                    <a:rPr lang="en-US" b="0" i="0" smtClean="0">
                                      <a:latin typeface="Cambria Math"/>
                                    </a:rPr>
                                    <m:t>3</m:t>
                                  </m:r>
                                </m:e>
                              </m:d>
                            </m:oMath>
                          </a14:m>
                          <a:r>
                            <a:rPr lang="en-US" dirty="0" smtClean="0"/>
                            <a:t> = 0.244</a:t>
                          </a:r>
                          <a:endParaRPr lang="en-US" dirty="0"/>
                        </a:p>
                      </a:txBody>
                      <a:tcPr anchor="ctr"/>
                    </a:tc>
                    <a:tc>
                      <a:txBody>
                        <a:bodyPr/>
                        <a:lstStyle/>
                        <a:p>
                          <a:pPr algn="ctr" rtl="1"/>
                          <a14:m>
                            <m:oMath xmlns:m="http://schemas.openxmlformats.org/officeDocument/2006/math">
                              <m:r>
                                <a:rPr lang="fa-IR" smtClean="0">
                                  <a:latin typeface="Cambria Math"/>
                                </a:rPr>
                                <m:t>𝜋</m:t>
                              </m:r>
                              <m:d>
                                <m:dPr>
                                  <m:ctrlPr>
                                    <a:rPr lang="en-US" i="1" smtClean="0">
                                      <a:latin typeface="Cambria Math"/>
                                    </a:rPr>
                                  </m:ctrlPr>
                                </m:dPr>
                                <m:e>
                                  <m:r>
                                    <a:rPr lang="en-US" b="0" i="0" smtClean="0">
                                      <a:latin typeface="Cambria Math"/>
                                    </a:rPr>
                                    <m:t>3</m:t>
                                  </m:r>
                                  <m:r>
                                    <a:rPr lang="en-US" smtClean="0">
                                      <a:latin typeface="Cambria Math"/>
                                    </a:rPr>
                                    <m:t>, </m:t>
                                  </m:r>
                                  <m:r>
                                    <a:rPr lang="en-US" b="0" i="0" smtClean="0">
                                      <a:latin typeface="Cambria Math"/>
                                    </a:rPr>
                                    <m:t>2</m:t>
                                  </m:r>
                                </m:e>
                              </m:d>
                            </m:oMath>
                          </a14:m>
                          <a:r>
                            <a:rPr lang="en-US" dirty="0" smtClean="0"/>
                            <a:t>= 0.368</a:t>
                          </a:r>
                          <a:endParaRPr lang="en-US" dirty="0"/>
                        </a:p>
                      </a:txBody>
                      <a:tcPr anchor="ctr"/>
                    </a:tc>
                  </a:tr>
                  <a:tr h="1181100">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1</m:t>
                                      </m:r>
                                      <m:r>
                                        <a:rPr lang="en-US" i="1">
                                          <a:latin typeface="Cambria Math"/>
                                          <a:ea typeface="Cambria Math"/>
                                        </a:rPr>
                                        <m:t>, </m:t>
                                      </m:r>
                                      <m:r>
                                        <a:rPr lang="en-US" b="0" i="1" smtClean="0">
                                          <a:latin typeface="Cambria Math"/>
                                          <a:ea typeface="Cambria Math"/>
                                        </a:rPr>
                                        <m:t>𝑥</m:t>
                                      </m:r>
                                    </m:e>
                                  </m:d>
                                </m:e>
                              </m:nary>
                              <m:r>
                                <a:rPr lang="en-US" b="0" i="1" smtClean="0">
                                  <a:latin typeface="Cambria Math"/>
                                </a:rPr>
                                <m:t>=</m:t>
                              </m:r>
                            </m:oMath>
                          </a14:m>
                          <a:r>
                            <a:rPr lang="en-US" dirty="0" smtClean="0"/>
                            <a:t> 0.5565</a:t>
                          </a:r>
                          <a:endParaRPr lang="en-US" dirty="0"/>
                        </a:p>
                      </a:txBody>
                      <a:tcPr anchor="ctr"/>
                    </a:tc>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2</m:t>
                                      </m:r>
                                      <m:r>
                                        <a:rPr lang="en-US" i="1">
                                          <a:latin typeface="Cambria Math"/>
                                          <a:ea typeface="Cambria Math"/>
                                        </a:rPr>
                                        <m:t>, </m:t>
                                      </m:r>
                                      <m:r>
                                        <a:rPr lang="en-US" b="0" i="1" smtClean="0">
                                          <a:latin typeface="Cambria Math"/>
                                          <a:ea typeface="Cambria Math"/>
                                        </a:rPr>
                                        <m:t>𝑥</m:t>
                                      </m:r>
                                    </m:e>
                                  </m:d>
                                </m:e>
                              </m:nary>
                              <m:r>
                                <a:rPr lang="en-US" b="0" i="1" smtClean="0">
                                  <a:latin typeface="Cambria Math"/>
                                </a:rPr>
                                <m:t>=</m:t>
                              </m:r>
                            </m:oMath>
                          </a14:m>
                          <a:r>
                            <a:rPr lang="en-US" dirty="0" smtClean="0"/>
                            <a:t> 0.3418</a:t>
                          </a:r>
                          <a:endParaRPr lang="en-US" dirty="0"/>
                        </a:p>
                      </a:txBody>
                      <a:tcPr anchor="ctr"/>
                    </a:tc>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3</m:t>
                                      </m:r>
                                      <m:r>
                                        <a:rPr lang="en-US" i="1">
                                          <a:latin typeface="Cambria Math"/>
                                          <a:ea typeface="Cambria Math"/>
                                        </a:rPr>
                                        <m:t>, </m:t>
                                      </m:r>
                                      <m:r>
                                        <a:rPr lang="en-US" b="0" i="1" smtClean="0">
                                          <a:latin typeface="Cambria Math"/>
                                          <a:ea typeface="Cambria Math"/>
                                        </a:rPr>
                                        <m:t>𝑥</m:t>
                                      </m:r>
                                    </m:e>
                                  </m:d>
                                </m:e>
                              </m:nary>
                              <m:r>
                                <a:rPr lang="en-US" b="0" i="1" smtClean="0">
                                  <a:latin typeface="Cambria Math"/>
                                </a:rPr>
                                <m:t>=</m:t>
                              </m:r>
                            </m:oMath>
                          </a14:m>
                          <a:r>
                            <a:rPr lang="en-US" dirty="0" smtClean="0"/>
                            <a:t> 0.1104</a:t>
                          </a:r>
                          <a:endParaRPr lang="en-US" dirty="0"/>
                        </a:p>
                      </a:txBody>
                      <a:tcPr anchor="ctr"/>
                    </a:tc>
                  </a:tr>
                  <a:tr h="1181100">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𝑥</m:t>
                                      </m:r>
                                      <m:r>
                                        <a:rPr lang="en-US" i="1">
                                          <a:latin typeface="Cambria Math"/>
                                          <a:ea typeface="Cambria Math"/>
                                        </a:rPr>
                                        <m:t>, </m:t>
                                      </m:r>
                                      <m:r>
                                        <a:rPr lang="en-US" b="0" i="1" smtClean="0">
                                          <a:latin typeface="Cambria Math"/>
                                          <a:ea typeface="Cambria Math"/>
                                        </a:rPr>
                                        <m:t>1</m:t>
                                      </m:r>
                                    </m:e>
                                  </m:d>
                                </m:e>
                              </m:nary>
                              <m:r>
                                <a:rPr lang="en-US" b="0" i="1" smtClean="0">
                                  <a:latin typeface="Cambria Math"/>
                                </a:rPr>
                                <m:t>=</m:t>
                              </m:r>
                            </m:oMath>
                          </a14:m>
                          <a:r>
                            <a:rPr lang="en-US" dirty="0" smtClean="0"/>
                            <a:t> 0.1714</a:t>
                          </a:r>
                          <a:endParaRPr lang="en-US" dirty="0"/>
                        </a:p>
                      </a:txBody>
                      <a:tcPr anchor="ctr"/>
                    </a:tc>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𝑥</m:t>
                                      </m:r>
                                      <m:r>
                                        <a:rPr lang="en-US" i="1">
                                          <a:latin typeface="Cambria Math"/>
                                          <a:ea typeface="Cambria Math"/>
                                        </a:rPr>
                                        <m:t>, </m:t>
                                      </m:r>
                                      <m:r>
                                        <a:rPr lang="en-US" b="0" i="1" smtClean="0">
                                          <a:latin typeface="Cambria Math"/>
                                          <a:ea typeface="Cambria Math"/>
                                        </a:rPr>
                                        <m:t>2</m:t>
                                      </m:r>
                                    </m:e>
                                  </m:d>
                                </m:e>
                              </m:nary>
                              <m:r>
                                <a:rPr lang="en-US" b="0" i="1" smtClean="0">
                                  <a:latin typeface="Cambria Math"/>
                                </a:rPr>
                                <m:t>=</m:t>
                              </m:r>
                            </m:oMath>
                          </a14:m>
                          <a:r>
                            <a:rPr lang="en-US" dirty="0" smtClean="0"/>
                            <a:t> 0.2183</a:t>
                          </a:r>
                          <a:endParaRPr lang="en-US" dirty="0"/>
                        </a:p>
                      </a:txBody>
                      <a:tcPr anchor="ctr"/>
                    </a:tc>
                    <a:tc>
                      <a:txBody>
                        <a:bodyPr/>
                        <a:lstStyle/>
                        <a:p>
                          <a:pPr algn="ctr" rtl="1"/>
                          <a14:m>
                            <m:oMath xmlns:m="http://schemas.openxmlformats.org/officeDocument/2006/math">
                              <m:nary>
                                <m:naryPr>
                                  <m:chr m:val="∑"/>
                                  <m:subHide m:val="on"/>
                                  <m:supHide m:val="on"/>
                                  <m:ctrlPr>
                                    <a:rPr lang="en-US" i="1" smtClean="0">
                                      <a:latin typeface="Cambria Math"/>
                                    </a:rPr>
                                  </m:ctrlPr>
                                </m:naryPr>
                                <m:sub/>
                                <m:sup/>
                                <m:e>
                                  <m:r>
                                    <a:rPr lang="fa-IR" i="1">
                                      <a:latin typeface="Cambria Math"/>
                                      <a:ea typeface="Cambria Math"/>
                                    </a:rPr>
                                    <m:t>𝜋</m:t>
                                  </m:r>
                                  <m:d>
                                    <m:dPr>
                                      <m:ctrlPr>
                                        <a:rPr lang="en-US" i="1">
                                          <a:latin typeface="Cambria Math"/>
                                          <a:ea typeface="Cambria Math"/>
                                        </a:rPr>
                                      </m:ctrlPr>
                                    </m:dPr>
                                    <m:e>
                                      <m:r>
                                        <a:rPr lang="en-US" b="0" i="1" smtClean="0">
                                          <a:latin typeface="Cambria Math"/>
                                          <a:ea typeface="Cambria Math"/>
                                        </a:rPr>
                                        <m:t>𝑥</m:t>
                                      </m:r>
                                      <m:r>
                                        <a:rPr lang="en-US" i="1">
                                          <a:latin typeface="Cambria Math"/>
                                          <a:ea typeface="Cambria Math"/>
                                        </a:rPr>
                                        <m:t>, </m:t>
                                      </m:r>
                                      <m:r>
                                        <a:rPr lang="en-US" b="0" i="1" smtClean="0">
                                          <a:latin typeface="Cambria Math"/>
                                          <a:ea typeface="Cambria Math"/>
                                        </a:rPr>
                                        <m:t>3</m:t>
                                      </m:r>
                                    </m:e>
                                  </m:d>
                                </m:e>
                              </m:nary>
                              <m:r>
                                <a:rPr lang="en-US" b="0" i="1" smtClean="0">
                                  <a:latin typeface="Cambria Math"/>
                                </a:rPr>
                                <m:t>=</m:t>
                              </m:r>
                            </m:oMath>
                          </a14:m>
                          <a:r>
                            <a:rPr lang="en-US" dirty="0" smtClean="0"/>
                            <a:t> 0.619</a:t>
                          </a:r>
                          <a:endParaRPr lang="en-US" dirty="0"/>
                        </a:p>
                      </a:txBody>
                      <a:tcPr anchor="ctr"/>
                    </a:tc>
                  </a:tr>
                </a:tbl>
              </a:graphicData>
            </a:graphic>
          </p:graphicFrame>
        </mc:Choice>
        <mc:Fallback xmlns="">
          <p:graphicFrame>
            <p:nvGraphicFramePr>
              <p:cNvPr id="5" name="Content Placeholder 4"/>
              <p:cNvGraphicFramePr>
                <a:graphicFrameLocks noGrp="1"/>
              </p:cNvGraphicFramePr>
              <p:nvPr>
                <p:ph idx="1"/>
                <p:extLst>
                  <p:ext uri="{D42A27DB-BD31-4B8C-83A1-F6EECF244321}">
                    <p14:modId xmlns:p14="http://schemas.microsoft.com/office/powerpoint/2010/main" val="1088648425"/>
                  </p:ext>
                </p:extLst>
              </p:nvPr>
            </p:nvGraphicFramePr>
            <p:xfrm>
              <a:off x="457200" y="1600200"/>
              <a:ext cx="8229600" cy="4724400"/>
            </p:xfrm>
            <a:graphic>
              <a:graphicData uri="http://schemas.openxmlformats.org/drawingml/2006/table">
                <a:tbl>
                  <a:tblPr firstRow="1" bandRow="1">
                    <a:tableStyleId>{BDBED569-4797-4DF1-A0F4-6AAB3CD982D8}</a:tableStyleId>
                  </a:tblPr>
                  <a:tblGrid>
                    <a:gridCol w="2743200"/>
                    <a:gridCol w="2743200"/>
                    <a:gridCol w="2743200"/>
                  </a:tblGrid>
                  <a:tr h="1181100">
                    <a:tc>
                      <a:txBody>
                        <a:bodyPr/>
                        <a:lstStyle/>
                        <a:p>
                          <a:endParaRPr lang="en-US"/>
                        </a:p>
                      </a:txBody>
                      <a:tcPr anchor="ctr">
                        <a:blipFill rotWithShape="1">
                          <a:blip r:embed="rId2"/>
                          <a:stretch>
                            <a:fillRect t="-515" r="-200000" b="-323711"/>
                          </a:stretch>
                        </a:blipFill>
                      </a:tcPr>
                    </a:tc>
                    <a:tc>
                      <a:txBody>
                        <a:bodyPr/>
                        <a:lstStyle/>
                        <a:p>
                          <a:endParaRPr lang="en-US"/>
                        </a:p>
                      </a:txBody>
                      <a:tcPr anchor="ctr">
                        <a:blipFill rotWithShape="1">
                          <a:blip r:embed="rId2"/>
                          <a:stretch>
                            <a:fillRect l="-100000" t="-515" r="-100000" b="-323711"/>
                          </a:stretch>
                        </a:blipFill>
                      </a:tcPr>
                    </a:tc>
                    <a:tc>
                      <a:txBody>
                        <a:bodyPr/>
                        <a:lstStyle/>
                        <a:p>
                          <a:endParaRPr lang="en-US"/>
                        </a:p>
                      </a:txBody>
                      <a:tcPr anchor="ctr">
                        <a:blipFill rotWithShape="1">
                          <a:blip r:embed="rId2"/>
                          <a:stretch>
                            <a:fillRect l="-200000" t="-515" b="-323711"/>
                          </a:stretch>
                        </a:blipFill>
                      </a:tcPr>
                    </a:tc>
                  </a:tr>
                  <a:tr h="1181100">
                    <a:tc>
                      <a:txBody>
                        <a:bodyPr/>
                        <a:lstStyle/>
                        <a:p>
                          <a:endParaRPr lang="en-US"/>
                        </a:p>
                      </a:txBody>
                      <a:tcPr anchor="ctr">
                        <a:blipFill rotWithShape="1">
                          <a:blip r:embed="rId2"/>
                          <a:stretch>
                            <a:fillRect t="-100515" r="-200000" b="-223711"/>
                          </a:stretch>
                        </a:blipFill>
                      </a:tcPr>
                    </a:tc>
                    <a:tc>
                      <a:txBody>
                        <a:bodyPr/>
                        <a:lstStyle/>
                        <a:p>
                          <a:endParaRPr lang="en-US"/>
                        </a:p>
                      </a:txBody>
                      <a:tcPr anchor="ctr">
                        <a:blipFill rotWithShape="1">
                          <a:blip r:embed="rId2"/>
                          <a:stretch>
                            <a:fillRect l="-100000" t="-100515" r="-100000" b="-223711"/>
                          </a:stretch>
                        </a:blipFill>
                      </a:tcPr>
                    </a:tc>
                    <a:tc>
                      <a:txBody>
                        <a:bodyPr/>
                        <a:lstStyle/>
                        <a:p>
                          <a:endParaRPr lang="en-US"/>
                        </a:p>
                      </a:txBody>
                      <a:tcPr anchor="ctr">
                        <a:blipFill rotWithShape="1">
                          <a:blip r:embed="rId2"/>
                          <a:stretch>
                            <a:fillRect l="-200000" t="-100515" b="-223711"/>
                          </a:stretch>
                        </a:blipFill>
                      </a:tcPr>
                    </a:tc>
                  </a:tr>
                  <a:tr h="1181100">
                    <a:tc>
                      <a:txBody>
                        <a:bodyPr/>
                        <a:lstStyle/>
                        <a:p>
                          <a:endParaRPr lang="en-US"/>
                        </a:p>
                      </a:txBody>
                      <a:tcPr anchor="ctr">
                        <a:blipFill rotWithShape="1">
                          <a:blip r:embed="rId2"/>
                          <a:stretch>
                            <a:fillRect t="-201554" r="-200000" b="-124870"/>
                          </a:stretch>
                        </a:blipFill>
                      </a:tcPr>
                    </a:tc>
                    <a:tc>
                      <a:txBody>
                        <a:bodyPr/>
                        <a:lstStyle/>
                        <a:p>
                          <a:endParaRPr lang="en-US"/>
                        </a:p>
                      </a:txBody>
                      <a:tcPr anchor="ctr">
                        <a:blipFill rotWithShape="1">
                          <a:blip r:embed="rId2"/>
                          <a:stretch>
                            <a:fillRect l="-100000" t="-201554" r="-100000" b="-124870"/>
                          </a:stretch>
                        </a:blipFill>
                      </a:tcPr>
                    </a:tc>
                    <a:tc>
                      <a:txBody>
                        <a:bodyPr/>
                        <a:lstStyle/>
                        <a:p>
                          <a:endParaRPr lang="en-US"/>
                        </a:p>
                      </a:txBody>
                      <a:tcPr anchor="ctr">
                        <a:blipFill rotWithShape="1">
                          <a:blip r:embed="rId2"/>
                          <a:stretch>
                            <a:fillRect l="-200000" t="-201554" b="-124870"/>
                          </a:stretch>
                        </a:blipFill>
                      </a:tcPr>
                    </a:tc>
                  </a:tr>
                  <a:tr h="1181100">
                    <a:tc>
                      <a:txBody>
                        <a:bodyPr/>
                        <a:lstStyle/>
                        <a:p>
                          <a:endParaRPr lang="en-US"/>
                        </a:p>
                      </a:txBody>
                      <a:tcPr anchor="ctr">
                        <a:blipFill rotWithShape="1">
                          <a:blip r:embed="rId2"/>
                          <a:stretch>
                            <a:fillRect t="-300000" r="-200000" b="-24227"/>
                          </a:stretch>
                        </a:blipFill>
                      </a:tcPr>
                    </a:tc>
                    <a:tc>
                      <a:txBody>
                        <a:bodyPr/>
                        <a:lstStyle/>
                        <a:p>
                          <a:endParaRPr lang="en-US"/>
                        </a:p>
                      </a:txBody>
                      <a:tcPr anchor="ctr">
                        <a:blipFill rotWithShape="1">
                          <a:blip r:embed="rId2"/>
                          <a:stretch>
                            <a:fillRect l="-100000" t="-300000" r="-100000" b="-24227"/>
                          </a:stretch>
                        </a:blipFill>
                      </a:tcPr>
                    </a:tc>
                    <a:tc>
                      <a:txBody>
                        <a:bodyPr/>
                        <a:lstStyle/>
                        <a:p>
                          <a:endParaRPr lang="en-US"/>
                        </a:p>
                      </a:txBody>
                      <a:tcPr anchor="ctr">
                        <a:blipFill rotWithShape="1">
                          <a:blip r:embed="rId2"/>
                          <a:stretch>
                            <a:fillRect l="-200000" t="-300000" b="-24227"/>
                          </a:stretch>
                        </a:blipFill>
                      </a:tcPr>
                    </a:tc>
                  </a:tr>
                </a:tbl>
              </a:graphicData>
            </a:graphic>
          </p:graphicFrame>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18</a:t>
            </a:fld>
            <a:endParaRPr lang="en-US"/>
          </a:p>
        </p:txBody>
      </p:sp>
    </p:spTree>
    <p:extLst>
      <p:ext uri="{BB962C8B-B14F-4D97-AF65-F5344CB8AC3E}">
        <p14:creationId xmlns:p14="http://schemas.microsoft.com/office/powerpoint/2010/main" val="740573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گام پنجم</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fa-IR" sz="2000" dirty="0"/>
                  <a:t>جریان رتبه بندی مثبت و منفی را بدست می آوریم و سپس جریان خالص رتبه بندی را برای هر گزینه بدست می آوریم</a:t>
                </a:r>
              </a:p>
              <a:p>
                <a:pPr rtl="0"/>
                <a14:m>
                  <m:oMath xmlns:m="http://schemas.openxmlformats.org/officeDocument/2006/math">
                    <m:sSup>
                      <m:sSupPr>
                        <m:ctrlPr>
                          <a:rPr lang="en-US" sz="2000" i="1">
                            <a:latin typeface="Cambria Math"/>
                          </a:rPr>
                        </m:ctrlPr>
                      </m:sSupPr>
                      <m:e>
                        <m:r>
                          <a:rPr lang="en-US" sz="2000">
                            <a:latin typeface="Cambria Math"/>
                          </a:rPr>
                          <m:t>𝑄</m:t>
                        </m:r>
                      </m:e>
                      <m:sup>
                        <m:r>
                          <a:rPr lang="en-US" sz="2000">
                            <a:latin typeface="Cambria Math"/>
                          </a:rPr>
                          <m:t>+</m:t>
                        </m:r>
                      </m:sup>
                    </m:sSup>
                  </m:oMath>
                </a14:m>
                <a:r>
                  <a:rPr lang="en-US" sz="2000" dirty="0"/>
                  <a:t>(1) = </a:t>
                </a:r>
                <a14:m>
                  <m:oMath xmlns:m="http://schemas.openxmlformats.org/officeDocument/2006/math">
                    <m:f>
                      <m:fPr>
                        <m:ctrlPr>
                          <a:rPr lang="en-US" sz="2000" i="1">
                            <a:latin typeface="Cambria Math"/>
                          </a:rPr>
                        </m:ctrlPr>
                      </m:fPr>
                      <m:num>
                        <m:r>
                          <a:rPr lang="en-US" sz="2000">
                            <a:latin typeface="Cambria Math"/>
                          </a:rPr>
                          <m:t>1</m:t>
                        </m:r>
                      </m:num>
                      <m:den>
                        <m:r>
                          <a:rPr lang="en-US" sz="2000">
                            <a:latin typeface="Cambria Math"/>
                          </a:rPr>
                          <m:t>3</m:t>
                        </m:r>
                        <m:r>
                          <a:rPr lang="en-US" sz="2000">
                            <a:latin typeface="Cambria Math"/>
                          </a:rPr>
                          <m:t>−</m:t>
                        </m:r>
                        <m:r>
                          <a:rPr lang="en-US" sz="2000">
                            <a:latin typeface="Cambria Math"/>
                          </a:rPr>
                          <m:t>1</m:t>
                        </m:r>
                      </m:den>
                    </m:f>
                  </m:oMath>
                </a14:m>
                <a:r>
                  <a:rPr lang="en-US" sz="2000" dirty="0"/>
                  <a:t> (0.5565) = 0.2783</a:t>
                </a:r>
              </a:p>
              <a:p>
                <a:pPr rtl="0"/>
                <a14:m>
                  <m:oMath xmlns:m="http://schemas.openxmlformats.org/officeDocument/2006/math">
                    <m:sSup>
                      <m:sSupPr>
                        <m:ctrlPr>
                          <a:rPr lang="en-US" sz="2000" i="1">
                            <a:latin typeface="Cambria Math"/>
                          </a:rPr>
                        </m:ctrlPr>
                      </m:sSupPr>
                      <m:e>
                        <m:r>
                          <a:rPr lang="en-US" sz="2000">
                            <a:latin typeface="Cambria Math"/>
                          </a:rPr>
                          <m:t>𝑄</m:t>
                        </m:r>
                      </m:e>
                      <m:sup>
                        <m:r>
                          <a:rPr lang="en-US" sz="2000">
                            <a:latin typeface="Cambria Math"/>
                          </a:rPr>
                          <m:t>−</m:t>
                        </m:r>
                      </m:sup>
                    </m:sSup>
                  </m:oMath>
                </a14:m>
                <a:r>
                  <a:rPr lang="en-US" sz="2000" dirty="0"/>
                  <a:t>(1) = </a:t>
                </a:r>
                <a14:m>
                  <m:oMath xmlns:m="http://schemas.openxmlformats.org/officeDocument/2006/math">
                    <m:f>
                      <m:fPr>
                        <m:ctrlPr>
                          <a:rPr lang="en-US" sz="2000" i="1">
                            <a:latin typeface="Cambria Math"/>
                          </a:rPr>
                        </m:ctrlPr>
                      </m:fPr>
                      <m:num>
                        <m:r>
                          <a:rPr lang="en-US" sz="2000">
                            <a:latin typeface="Cambria Math"/>
                          </a:rPr>
                          <m:t>1</m:t>
                        </m:r>
                      </m:num>
                      <m:den>
                        <m:r>
                          <a:rPr lang="en-US" sz="2000">
                            <a:latin typeface="Cambria Math"/>
                          </a:rPr>
                          <m:t>3</m:t>
                        </m:r>
                        <m:r>
                          <a:rPr lang="en-US" sz="2000">
                            <a:latin typeface="Cambria Math"/>
                          </a:rPr>
                          <m:t>−</m:t>
                        </m:r>
                        <m:r>
                          <a:rPr lang="en-US" sz="2000">
                            <a:latin typeface="Cambria Math"/>
                          </a:rPr>
                          <m:t>1</m:t>
                        </m:r>
                      </m:den>
                    </m:f>
                  </m:oMath>
                </a14:m>
                <a:r>
                  <a:rPr lang="en-US" sz="2000" dirty="0"/>
                  <a:t> (0.1714) = 0.0857</a:t>
                </a:r>
              </a:p>
              <a:p>
                <a:pPr rtl="0"/>
                <a:r>
                  <a:rPr lang="en-US" sz="2000" dirty="0"/>
                  <a:t>Q(1) = </a:t>
                </a:r>
                <a14:m>
                  <m:oMath xmlns:m="http://schemas.openxmlformats.org/officeDocument/2006/math">
                    <m:sSup>
                      <m:sSupPr>
                        <m:ctrlPr>
                          <a:rPr lang="en-US" sz="2000" i="1">
                            <a:latin typeface="Cambria Math"/>
                          </a:rPr>
                        </m:ctrlPr>
                      </m:sSupPr>
                      <m:e>
                        <m:r>
                          <a:rPr lang="en-US" sz="2000">
                            <a:latin typeface="Cambria Math"/>
                          </a:rPr>
                          <m:t>𝑄</m:t>
                        </m:r>
                      </m:e>
                      <m:sup>
                        <m:r>
                          <a:rPr lang="en-US" sz="2000">
                            <a:latin typeface="Cambria Math"/>
                          </a:rPr>
                          <m:t>+</m:t>
                        </m:r>
                      </m:sup>
                    </m:sSup>
                  </m:oMath>
                </a14:m>
                <a:r>
                  <a:rPr lang="en-US" sz="2000" dirty="0"/>
                  <a:t>(1)  - </a:t>
                </a:r>
                <a14:m>
                  <m:oMath xmlns:m="http://schemas.openxmlformats.org/officeDocument/2006/math">
                    <m:sSup>
                      <m:sSupPr>
                        <m:ctrlPr>
                          <a:rPr lang="en-US" sz="2000" i="1">
                            <a:latin typeface="Cambria Math"/>
                          </a:rPr>
                        </m:ctrlPr>
                      </m:sSupPr>
                      <m:e>
                        <m:r>
                          <a:rPr lang="en-US" sz="2000">
                            <a:latin typeface="Cambria Math"/>
                          </a:rPr>
                          <m:t>𝑄</m:t>
                        </m:r>
                      </m:e>
                      <m:sup>
                        <m:r>
                          <a:rPr lang="en-US" sz="2000">
                            <a:latin typeface="Cambria Math"/>
                          </a:rPr>
                          <m:t>−</m:t>
                        </m:r>
                      </m:sup>
                    </m:sSup>
                  </m:oMath>
                </a14:m>
                <a:r>
                  <a:rPr lang="en-US" sz="2000" dirty="0"/>
                  <a:t>(1)  = 0.1923</a:t>
                </a:r>
              </a:p>
              <a:p>
                <a:pPr rtl="0"/>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481" t="-674" r="-29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19</a:t>
            </a:fld>
            <a:endParaRPr lang="en-US"/>
          </a:p>
        </p:txBody>
      </p:sp>
    </p:spTree>
    <p:extLst>
      <p:ext uri="{BB962C8B-B14F-4D97-AF65-F5344CB8AC3E}">
        <p14:creationId xmlns:p14="http://schemas.microsoft.com/office/powerpoint/2010/main" val="2020497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مقدمه</a:t>
            </a:r>
            <a:endParaRPr lang="en-US" dirty="0"/>
          </a:p>
        </p:txBody>
      </p:sp>
      <p:sp>
        <p:nvSpPr>
          <p:cNvPr id="3" name="Content Placeholder 2"/>
          <p:cNvSpPr>
            <a:spLocks noGrp="1"/>
          </p:cNvSpPr>
          <p:nvPr>
            <p:ph idx="1"/>
          </p:nvPr>
        </p:nvSpPr>
        <p:spPr>
          <a:xfrm>
            <a:off x="228600" y="1600200"/>
            <a:ext cx="8686800" cy="4800600"/>
          </a:xfrm>
        </p:spPr>
        <p:txBody>
          <a:bodyPr>
            <a:normAutofit/>
          </a:bodyPr>
          <a:lstStyle/>
          <a:p>
            <a:pPr algn="l" rtl="1">
              <a:buNone/>
            </a:pPr>
            <a:r>
              <a:rPr lang="en-US" sz="2800" b="1" dirty="0">
                <a:solidFill>
                  <a:srgbClr val="FF0000"/>
                </a:solidFill>
              </a:rPr>
              <a:t>P</a:t>
            </a:r>
            <a:r>
              <a:rPr lang="en-US" dirty="0"/>
              <a:t>reference </a:t>
            </a:r>
            <a:r>
              <a:rPr lang="en-US" sz="2800" b="1" dirty="0">
                <a:solidFill>
                  <a:srgbClr val="FF0000"/>
                </a:solidFill>
              </a:rPr>
              <a:t>R</a:t>
            </a:r>
            <a:r>
              <a:rPr lang="en-US" dirty="0"/>
              <a:t>anking </a:t>
            </a:r>
            <a:r>
              <a:rPr lang="en-US" sz="2800" b="1" dirty="0">
                <a:solidFill>
                  <a:srgbClr val="FF0000"/>
                </a:solidFill>
              </a:rPr>
              <a:t>O</a:t>
            </a:r>
            <a:r>
              <a:rPr lang="en-US" dirty="0"/>
              <a:t>rganization </a:t>
            </a:r>
            <a:r>
              <a:rPr lang="en-US" sz="2800" b="1" dirty="0" err="1" smtClean="0">
                <a:solidFill>
                  <a:srgbClr val="FF0000"/>
                </a:solidFill>
              </a:rPr>
              <a:t>METH</a:t>
            </a:r>
            <a:r>
              <a:rPr lang="en-US" dirty="0" err="1" smtClean="0"/>
              <a:t>od</a:t>
            </a:r>
            <a:r>
              <a:rPr lang="en-US" dirty="0" smtClean="0"/>
              <a:t> </a:t>
            </a:r>
            <a:r>
              <a:rPr lang="en-US" dirty="0"/>
              <a:t>for </a:t>
            </a:r>
            <a:r>
              <a:rPr lang="en-US" sz="2800" b="1" dirty="0">
                <a:solidFill>
                  <a:srgbClr val="FF0000"/>
                </a:solidFill>
              </a:rPr>
              <a:t>E</a:t>
            </a:r>
            <a:r>
              <a:rPr lang="en-US" dirty="0"/>
              <a:t>nrichment </a:t>
            </a:r>
            <a:r>
              <a:rPr lang="en-US" sz="2800" b="1" dirty="0">
                <a:solidFill>
                  <a:srgbClr val="FF0000"/>
                </a:solidFill>
              </a:rPr>
              <a:t>E</a:t>
            </a:r>
            <a:r>
              <a:rPr lang="en-US" dirty="0"/>
              <a:t>valuations.</a:t>
            </a:r>
            <a:endParaRPr lang="en-US" dirty="0">
              <a:cs typeface="B Nazanin" pitchFamily="2" charset="-78"/>
            </a:endParaRPr>
          </a:p>
          <a:p>
            <a:pPr algn="just" rtl="1"/>
            <a:r>
              <a:rPr lang="fa-IR" dirty="0" smtClean="0">
                <a:cs typeface="B Nazanin" pitchFamily="2" charset="-78"/>
              </a:rPr>
              <a:t>از جمله روش های اولویتی می باشد که بهبود یافته روش دیگری بنام </a:t>
            </a:r>
            <a:r>
              <a:rPr lang="en-US" dirty="0" err="1" smtClean="0">
                <a:cs typeface="B Nazanin" pitchFamily="2" charset="-78"/>
              </a:rPr>
              <a:t>Electre</a:t>
            </a:r>
            <a:r>
              <a:rPr lang="fa-IR" dirty="0" smtClean="0">
                <a:cs typeface="B Nazanin" pitchFamily="2" charset="-78"/>
              </a:rPr>
              <a:t> می باشد.</a:t>
            </a:r>
          </a:p>
          <a:p>
            <a:pPr algn="just" rtl="1"/>
            <a:r>
              <a:rPr lang="fa-IR" dirty="0" smtClean="0">
                <a:cs typeface="B Nazanin" pitchFamily="2" charset="-78"/>
              </a:rPr>
              <a:t>در این روش فرض بر این است که تصمیم گیرنده قادر است برای بیان اهمیت نسبی هر یک از </a:t>
            </a:r>
            <a:r>
              <a:rPr lang="en-US" dirty="0" smtClean="0">
                <a:cs typeface="B Nazanin" pitchFamily="2" charset="-78"/>
              </a:rPr>
              <a:t>K</a:t>
            </a:r>
            <a:r>
              <a:rPr lang="fa-IR" dirty="0" smtClean="0">
                <a:cs typeface="B Nazanin" pitchFamily="2" charset="-78"/>
              </a:rPr>
              <a:t> هدف، وزنهایی را به آنها اختصاص دهد. ایده اصلی این روش حذف آندسته از گزینه های تصمیم گیری می باشد که با درجه خاصی مغلوب سایر گزینه ها می شوند.</a:t>
            </a:r>
            <a:endParaRPr lang="en-US" dirty="0">
              <a:cs typeface="B Nazanin" pitchFamily="2" charset="-78"/>
            </a:endParaRPr>
          </a:p>
          <a:p>
            <a:pPr algn="just" rtl="1"/>
            <a:r>
              <a:rPr lang="fa-IR" dirty="0">
                <a:cs typeface="B Nazanin" pitchFamily="2" charset="-78"/>
              </a:rPr>
              <a:t>درسال های اخیر روش </a:t>
            </a:r>
            <a:r>
              <a:rPr lang="en-US" dirty="0">
                <a:cs typeface="B Nazanin" pitchFamily="2" charset="-78"/>
              </a:rPr>
              <a:t>PROMETHEE</a:t>
            </a:r>
            <a:r>
              <a:rPr lang="fa-IR" dirty="0">
                <a:cs typeface="B Nazanin" pitchFamily="2" charset="-78"/>
              </a:rPr>
              <a:t> </a:t>
            </a:r>
            <a:r>
              <a:rPr lang="fa-IR" dirty="0" smtClean="0">
                <a:cs typeface="B Nazanin" pitchFamily="2" charset="-78"/>
              </a:rPr>
              <a:t>به </a:t>
            </a:r>
            <a:r>
              <a:rPr lang="fa-IR" dirty="0">
                <a:cs typeface="B Nazanin" pitchFamily="2" charset="-78"/>
              </a:rPr>
              <a:t>عنوان یکی از </a:t>
            </a:r>
            <a:r>
              <a:rPr lang="fa-IR" dirty="0" smtClean="0">
                <a:cs typeface="B Nazanin" pitchFamily="2" charset="-78"/>
              </a:rPr>
              <a:t>مناسب ترین </a:t>
            </a:r>
            <a:r>
              <a:rPr lang="fa-IR" dirty="0">
                <a:cs typeface="B Nazanin" pitchFamily="2" charset="-78"/>
              </a:rPr>
              <a:t>روش های تصمیم گیری چند معیاره مورد توجه محققان قرار گرفته </a:t>
            </a:r>
            <a:r>
              <a:rPr lang="fa-IR" dirty="0" smtClean="0">
                <a:cs typeface="B Nazanin" pitchFamily="2" charset="-78"/>
              </a:rPr>
              <a:t>است</a:t>
            </a:r>
            <a:r>
              <a:rPr lang="en-US" dirty="0" smtClean="0">
                <a:cs typeface="B Nazanin" pitchFamily="2" charset="-78"/>
              </a:rPr>
              <a:t> </a:t>
            </a:r>
            <a:r>
              <a:rPr lang="fa-IR" dirty="0" smtClean="0">
                <a:cs typeface="B Nazanin" pitchFamily="2" charset="-78"/>
              </a:rPr>
              <a:t>و </a:t>
            </a:r>
            <a:r>
              <a:rPr lang="fa-IR" dirty="0" smtClean="0">
                <a:cs typeface="B Nazanin" pitchFamily="2" charset="-78"/>
              </a:rPr>
              <a:t>نیز به </a:t>
            </a:r>
            <a:r>
              <a:rPr lang="fa-IR" dirty="0">
                <a:cs typeface="B Nazanin" pitchFamily="2" charset="-78"/>
              </a:rPr>
              <a:t>طور کاملا موفقیت آمیز در زمینه های کاربردی مختلف نظیر توریسم، مدیریت منابع آب و بررسی مناطق آلوده به کار گرفته شده است.</a:t>
            </a:r>
          </a:p>
          <a:p>
            <a:endParaRPr lang="en-US" dirty="0"/>
          </a:p>
        </p:txBody>
      </p:sp>
      <p:sp>
        <p:nvSpPr>
          <p:cNvPr id="4" name="Slide Number Placeholder 3"/>
          <p:cNvSpPr>
            <a:spLocks noGrp="1"/>
          </p:cNvSpPr>
          <p:nvPr>
            <p:ph type="sldNum" sz="quarter" idx="12"/>
          </p:nvPr>
        </p:nvSpPr>
        <p:spPr/>
        <p:txBody>
          <a:bodyPr/>
          <a:lstStyle/>
          <a:p>
            <a:fld id="{B9660864-5401-4051-8E77-B66C4C990341}" type="slidenum">
              <a:rPr lang="en-US" smtClean="0"/>
              <a:pPr/>
              <a:t>2</a:t>
            </a:fld>
            <a:endParaRPr lang="en-US"/>
          </a:p>
        </p:txBody>
      </p:sp>
    </p:spTree>
    <p:extLst>
      <p:ext uri="{BB962C8B-B14F-4D97-AF65-F5344CB8AC3E}">
        <p14:creationId xmlns:p14="http://schemas.microsoft.com/office/powerpoint/2010/main" val="1996370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ادامه</a:t>
            </a:r>
            <a:endParaRPr lang="en-US" dirty="0"/>
          </a:p>
        </p:txBody>
      </p:sp>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idx="1"/>
                <p:extLst>
                  <p:ext uri="{D42A27DB-BD31-4B8C-83A1-F6EECF244321}">
                    <p14:modId xmlns:p14="http://schemas.microsoft.com/office/powerpoint/2010/main" val="64436509"/>
                  </p:ext>
                </p:extLst>
              </p:nvPr>
            </p:nvGraphicFramePr>
            <p:xfrm>
              <a:off x="457200" y="1600200"/>
              <a:ext cx="8229600" cy="2362200"/>
            </p:xfrm>
            <a:graphic>
              <a:graphicData uri="http://schemas.openxmlformats.org/drawingml/2006/table">
                <a:tbl>
                  <a:tblPr firstRow="1" bandRow="1">
                    <a:tableStyleId>{5C22544A-7EE6-4342-B048-85BDC9FD1C3A}</a:tableStyleId>
                  </a:tblPr>
                  <a:tblGrid>
                    <a:gridCol w="2057400"/>
                    <a:gridCol w="2057400"/>
                    <a:gridCol w="2057400"/>
                    <a:gridCol w="2057400"/>
                  </a:tblGrid>
                  <a:tr h="590550">
                    <a:tc>
                      <a:txBody>
                        <a:bodyPr/>
                        <a:lstStyle/>
                        <a:p>
                          <a:pPr algn="ctr"/>
                          <a:endParaRPr lang="en-US" dirty="0"/>
                        </a:p>
                      </a:txBody>
                      <a:tcPr anchor="ctr"/>
                    </a:tc>
                    <a:tc>
                      <a:txBody>
                        <a:bodyPr/>
                        <a:lstStyle/>
                        <a:p>
                          <a:pPr algn="ctr"/>
                          <a14:m>
                            <m:oMath xmlns:m="http://schemas.openxmlformats.org/officeDocument/2006/math">
                              <m:sSup>
                                <m:sSupPr>
                                  <m:ctrlPr>
                                    <a:rPr lang="en-US" i="1" smtClean="0">
                                      <a:latin typeface="Cambria Math"/>
                                    </a:rPr>
                                  </m:ctrlPr>
                                </m:sSupPr>
                                <m:e>
                                  <m:r>
                                    <a:rPr lang="en-US" b="0" i="1" smtClean="0">
                                      <a:latin typeface="Cambria Math"/>
                                    </a:rPr>
                                    <m:t>𝑄</m:t>
                                  </m:r>
                                </m:e>
                                <m:sup>
                                  <m:r>
                                    <a:rPr lang="en-US" b="0" i="1" smtClean="0">
                                      <a:latin typeface="Cambria Math"/>
                                    </a:rPr>
                                    <m:t>+</m:t>
                                  </m:r>
                                </m:sup>
                              </m:sSup>
                            </m:oMath>
                          </a14:m>
                          <a:r>
                            <a:rPr lang="en-US" dirty="0" smtClean="0"/>
                            <a:t>(1) </a:t>
                          </a:r>
                          <a:endParaRPr lang="en-US" dirty="0"/>
                        </a:p>
                      </a:txBody>
                      <a:tcPr anchor="ctr"/>
                    </a:tc>
                    <a:tc>
                      <a:txBody>
                        <a:bodyPr/>
                        <a:lstStyle/>
                        <a:p>
                          <a:pPr algn="ctr"/>
                          <a14:m>
                            <m:oMath xmlns:m="http://schemas.openxmlformats.org/officeDocument/2006/math">
                              <m:sSup>
                                <m:sSupPr>
                                  <m:ctrlPr>
                                    <a:rPr lang="en-US" i="1" smtClean="0">
                                      <a:latin typeface="Cambria Math"/>
                                    </a:rPr>
                                  </m:ctrlPr>
                                </m:sSupPr>
                                <m:e>
                                  <m:r>
                                    <a:rPr lang="en-US" i="1">
                                      <a:latin typeface="Cambria Math"/>
                                    </a:rPr>
                                    <m:t>𝑄</m:t>
                                  </m:r>
                                </m:e>
                                <m:sup>
                                  <m:r>
                                    <a:rPr lang="en-US" b="0" i="1" smtClean="0">
                                      <a:latin typeface="Cambria Math"/>
                                    </a:rPr>
                                    <m:t>−</m:t>
                                  </m:r>
                                </m:sup>
                              </m:sSup>
                            </m:oMath>
                          </a14:m>
                          <a:r>
                            <a:rPr lang="en-US" dirty="0"/>
                            <a:t>(1) </a:t>
                          </a:r>
                        </a:p>
                      </a:txBody>
                      <a:tcPr anchor="ctr"/>
                    </a:tc>
                    <a:tc>
                      <a:txBody>
                        <a:bodyPr/>
                        <a:lstStyle/>
                        <a:p>
                          <a:pPr algn="ctr"/>
                          <a:r>
                            <a:rPr lang="en-US" dirty="0" smtClean="0"/>
                            <a:t>Q(1)</a:t>
                          </a:r>
                          <a:endParaRPr lang="en-US" dirty="0"/>
                        </a:p>
                      </a:txBody>
                      <a:tcPr anchor="ctr"/>
                    </a:tc>
                  </a:tr>
                  <a:tr h="590550">
                    <a:tc>
                      <a:txBody>
                        <a:bodyPr/>
                        <a:lstStyle/>
                        <a:p>
                          <a:pPr algn="ctr"/>
                          <a:r>
                            <a:rPr lang="en-US" dirty="0" smtClean="0"/>
                            <a:t>A1</a:t>
                          </a:r>
                          <a:endParaRPr lang="en-US" dirty="0"/>
                        </a:p>
                      </a:txBody>
                      <a:tcPr anchor="ctr"/>
                    </a:tc>
                    <a:tc>
                      <a:txBody>
                        <a:bodyPr/>
                        <a:lstStyle/>
                        <a:p>
                          <a:pPr algn="ctr"/>
                          <a:r>
                            <a:rPr lang="en-US" dirty="0" smtClean="0"/>
                            <a:t>0.2783</a:t>
                          </a:r>
                          <a:endParaRPr lang="en-US" dirty="0"/>
                        </a:p>
                      </a:txBody>
                      <a:tcPr anchor="ctr"/>
                    </a:tc>
                    <a:tc>
                      <a:txBody>
                        <a:bodyPr/>
                        <a:lstStyle/>
                        <a:p>
                          <a:pPr algn="ctr"/>
                          <a:r>
                            <a:rPr lang="en-US" dirty="0" smtClean="0"/>
                            <a:t>0.0857</a:t>
                          </a:r>
                          <a:endParaRPr lang="en-US" dirty="0"/>
                        </a:p>
                      </a:txBody>
                      <a:tcPr anchor="ctr"/>
                    </a:tc>
                    <a:tc>
                      <a:txBody>
                        <a:bodyPr/>
                        <a:lstStyle/>
                        <a:p>
                          <a:pPr algn="ctr"/>
                          <a:r>
                            <a:rPr lang="en-US" dirty="0" smtClean="0"/>
                            <a:t>0.1923</a:t>
                          </a:r>
                          <a:endParaRPr lang="en-US" dirty="0"/>
                        </a:p>
                      </a:txBody>
                      <a:tcPr anchor="ctr"/>
                    </a:tc>
                  </a:tr>
                  <a:tr h="590550">
                    <a:tc>
                      <a:txBody>
                        <a:bodyPr/>
                        <a:lstStyle/>
                        <a:p>
                          <a:pPr algn="ctr"/>
                          <a:r>
                            <a:rPr lang="en-US" dirty="0" smtClean="0"/>
                            <a:t>A2</a:t>
                          </a:r>
                          <a:endParaRPr lang="en-US" dirty="0"/>
                        </a:p>
                      </a:txBody>
                      <a:tcPr anchor="ctr"/>
                    </a:tc>
                    <a:tc>
                      <a:txBody>
                        <a:bodyPr/>
                        <a:lstStyle/>
                        <a:p>
                          <a:pPr algn="ctr"/>
                          <a:r>
                            <a:rPr lang="en-US" dirty="0" smtClean="0"/>
                            <a:t>0.1709</a:t>
                          </a:r>
                          <a:endParaRPr lang="en-US" dirty="0"/>
                        </a:p>
                      </a:txBody>
                      <a:tcPr anchor="ctr"/>
                    </a:tc>
                    <a:tc>
                      <a:txBody>
                        <a:bodyPr/>
                        <a:lstStyle/>
                        <a:p>
                          <a:pPr algn="ctr"/>
                          <a:r>
                            <a:rPr lang="en-US" dirty="0" smtClean="0"/>
                            <a:t>0.1092</a:t>
                          </a:r>
                          <a:endParaRPr lang="en-US" dirty="0"/>
                        </a:p>
                      </a:txBody>
                      <a:tcPr anchor="ctr"/>
                    </a:tc>
                    <a:tc>
                      <a:txBody>
                        <a:bodyPr/>
                        <a:lstStyle/>
                        <a:p>
                          <a:pPr algn="ctr"/>
                          <a:r>
                            <a:rPr lang="en-US" dirty="0" smtClean="0"/>
                            <a:t>0.0617</a:t>
                          </a:r>
                          <a:endParaRPr lang="en-US" dirty="0"/>
                        </a:p>
                      </a:txBody>
                      <a:tcPr anchor="ctr"/>
                    </a:tc>
                  </a:tr>
                  <a:tr h="590550">
                    <a:tc>
                      <a:txBody>
                        <a:bodyPr/>
                        <a:lstStyle/>
                        <a:p>
                          <a:pPr algn="ctr"/>
                          <a:r>
                            <a:rPr lang="en-US" dirty="0" smtClean="0"/>
                            <a:t>A3</a:t>
                          </a:r>
                          <a:endParaRPr lang="en-US" dirty="0"/>
                        </a:p>
                      </a:txBody>
                      <a:tcPr anchor="ctr"/>
                    </a:tc>
                    <a:tc>
                      <a:txBody>
                        <a:bodyPr/>
                        <a:lstStyle/>
                        <a:p>
                          <a:pPr algn="ctr"/>
                          <a:r>
                            <a:rPr lang="en-US" dirty="0" smtClean="0"/>
                            <a:t>0.0552</a:t>
                          </a:r>
                          <a:endParaRPr lang="en-US" dirty="0"/>
                        </a:p>
                      </a:txBody>
                      <a:tcPr anchor="ctr"/>
                    </a:tc>
                    <a:tc>
                      <a:txBody>
                        <a:bodyPr/>
                        <a:lstStyle/>
                        <a:p>
                          <a:pPr algn="ctr"/>
                          <a:r>
                            <a:rPr lang="en-US" dirty="0" smtClean="0"/>
                            <a:t>0.3095</a:t>
                          </a:r>
                          <a:endParaRPr lang="en-US" dirty="0"/>
                        </a:p>
                      </a:txBody>
                      <a:tcPr anchor="ctr"/>
                    </a:tc>
                    <a:tc>
                      <a:txBody>
                        <a:bodyPr/>
                        <a:lstStyle/>
                        <a:p>
                          <a:pPr algn="ctr"/>
                          <a:r>
                            <a:rPr lang="en-US" dirty="0" smtClean="0"/>
                            <a:t>-0.2543</a:t>
                          </a:r>
                          <a:endParaRPr lang="en-US" dirty="0"/>
                        </a:p>
                      </a:txBody>
                      <a:tcPr anchor="ctr"/>
                    </a:tc>
                  </a:tr>
                </a:tbl>
              </a:graphicData>
            </a:graphic>
          </p:graphicFrame>
        </mc:Choice>
        <mc:Fallback xmlns="">
          <p:graphicFrame>
            <p:nvGraphicFramePr>
              <p:cNvPr id="5" name="Content Placeholder 4"/>
              <p:cNvGraphicFramePr>
                <a:graphicFrameLocks noGrp="1"/>
              </p:cNvGraphicFramePr>
              <p:nvPr>
                <p:ph idx="1"/>
                <p:extLst>
                  <p:ext uri="{D42A27DB-BD31-4B8C-83A1-F6EECF244321}">
                    <p14:modId xmlns:p14="http://schemas.microsoft.com/office/powerpoint/2010/main" val="64436509"/>
                  </p:ext>
                </p:extLst>
              </p:nvPr>
            </p:nvGraphicFramePr>
            <p:xfrm>
              <a:off x="457200" y="1600200"/>
              <a:ext cx="8229600" cy="2362200"/>
            </p:xfrm>
            <a:graphic>
              <a:graphicData uri="http://schemas.openxmlformats.org/drawingml/2006/table">
                <a:tbl>
                  <a:tblPr firstRow="1" bandRow="1">
                    <a:tableStyleId>{5C22544A-7EE6-4342-B048-85BDC9FD1C3A}</a:tableStyleId>
                  </a:tblPr>
                  <a:tblGrid>
                    <a:gridCol w="2057400"/>
                    <a:gridCol w="2057400"/>
                    <a:gridCol w="2057400"/>
                    <a:gridCol w="2057400"/>
                  </a:tblGrid>
                  <a:tr h="590550">
                    <a:tc>
                      <a:txBody>
                        <a:bodyPr/>
                        <a:lstStyle/>
                        <a:p>
                          <a:pPr algn="ctr"/>
                          <a:endParaRPr lang="en-US" dirty="0"/>
                        </a:p>
                      </a:txBody>
                      <a:tcPr anchor="ctr"/>
                    </a:tc>
                    <a:tc>
                      <a:txBody>
                        <a:bodyPr/>
                        <a:lstStyle/>
                        <a:p>
                          <a:endParaRPr lang="en-US"/>
                        </a:p>
                      </a:txBody>
                      <a:tcPr anchor="ctr">
                        <a:blipFill rotWithShape="1">
                          <a:blip r:embed="rId2"/>
                          <a:stretch>
                            <a:fillRect l="-100297" t="-1031" r="-200297" b="-298969"/>
                          </a:stretch>
                        </a:blipFill>
                      </a:tcPr>
                    </a:tc>
                    <a:tc>
                      <a:txBody>
                        <a:bodyPr/>
                        <a:lstStyle/>
                        <a:p>
                          <a:endParaRPr lang="en-US"/>
                        </a:p>
                      </a:txBody>
                      <a:tcPr anchor="ctr">
                        <a:blipFill rotWithShape="1">
                          <a:blip r:embed="rId2"/>
                          <a:stretch>
                            <a:fillRect l="-199704" t="-1031" r="-99704" b="-298969"/>
                          </a:stretch>
                        </a:blipFill>
                      </a:tcPr>
                    </a:tc>
                    <a:tc>
                      <a:txBody>
                        <a:bodyPr/>
                        <a:lstStyle/>
                        <a:p>
                          <a:pPr algn="ctr"/>
                          <a:r>
                            <a:rPr lang="en-US" dirty="0" smtClean="0"/>
                            <a:t>Q(1)</a:t>
                          </a:r>
                          <a:endParaRPr lang="en-US" dirty="0"/>
                        </a:p>
                      </a:txBody>
                      <a:tcPr anchor="ctr"/>
                    </a:tc>
                  </a:tr>
                  <a:tr h="590550">
                    <a:tc>
                      <a:txBody>
                        <a:bodyPr/>
                        <a:lstStyle/>
                        <a:p>
                          <a:pPr algn="ctr"/>
                          <a:r>
                            <a:rPr lang="en-US" dirty="0" smtClean="0"/>
                            <a:t>A1</a:t>
                          </a:r>
                          <a:endParaRPr lang="en-US" dirty="0"/>
                        </a:p>
                      </a:txBody>
                      <a:tcPr anchor="ctr"/>
                    </a:tc>
                    <a:tc>
                      <a:txBody>
                        <a:bodyPr/>
                        <a:lstStyle/>
                        <a:p>
                          <a:pPr algn="ctr"/>
                          <a:r>
                            <a:rPr lang="en-US" dirty="0" smtClean="0"/>
                            <a:t>0.2783</a:t>
                          </a:r>
                          <a:endParaRPr lang="en-US" dirty="0"/>
                        </a:p>
                      </a:txBody>
                      <a:tcPr anchor="ctr"/>
                    </a:tc>
                    <a:tc>
                      <a:txBody>
                        <a:bodyPr/>
                        <a:lstStyle/>
                        <a:p>
                          <a:pPr algn="ctr"/>
                          <a:r>
                            <a:rPr lang="en-US" dirty="0" smtClean="0"/>
                            <a:t>0.0857</a:t>
                          </a:r>
                          <a:endParaRPr lang="en-US" dirty="0"/>
                        </a:p>
                      </a:txBody>
                      <a:tcPr anchor="ctr"/>
                    </a:tc>
                    <a:tc>
                      <a:txBody>
                        <a:bodyPr/>
                        <a:lstStyle/>
                        <a:p>
                          <a:pPr algn="ctr"/>
                          <a:r>
                            <a:rPr lang="en-US" dirty="0" smtClean="0"/>
                            <a:t>0.1923</a:t>
                          </a:r>
                          <a:endParaRPr lang="en-US" dirty="0"/>
                        </a:p>
                      </a:txBody>
                      <a:tcPr anchor="ctr"/>
                    </a:tc>
                  </a:tr>
                  <a:tr h="590550">
                    <a:tc>
                      <a:txBody>
                        <a:bodyPr/>
                        <a:lstStyle/>
                        <a:p>
                          <a:pPr algn="ctr"/>
                          <a:r>
                            <a:rPr lang="en-US" dirty="0" smtClean="0"/>
                            <a:t>A2</a:t>
                          </a:r>
                          <a:endParaRPr lang="en-US" dirty="0"/>
                        </a:p>
                      </a:txBody>
                      <a:tcPr anchor="ctr"/>
                    </a:tc>
                    <a:tc>
                      <a:txBody>
                        <a:bodyPr/>
                        <a:lstStyle/>
                        <a:p>
                          <a:pPr algn="ctr"/>
                          <a:r>
                            <a:rPr lang="en-US" dirty="0" smtClean="0"/>
                            <a:t>0.1709</a:t>
                          </a:r>
                          <a:endParaRPr lang="en-US" dirty="0"/>
                        </a:p>
                      </a:txBody>
                      <a:tcPr anchor="ctr"/>
                    </a:tc>
                    <a:tc>
                      <a:txBody>
                        <a:bodyPr/>
                        <a:lstStyle/>
                        <a:p>
                          <a:pPr algn="ctr"/>
                          <a:r>
                            <a:rPr lang="en-US" dirty="0" smtClean="0"/>
                            <a:t>0.1092</a:t>
                          </a:r>
                          <a:endParaRPr lang="en-US" dirty="0"/>
                        </a:p>
                      </a:txBody>
                      <a:tcPr anchor="ctr"/>
                    </a:tc>
                    <a:tc>
                      <a:txBody>
                        <a:bodyPr/>
                        <a:lstStyle/>
                        <a:p>
                          <a:pPr algn="ctr"/>
                          <a:r>
                            <a:rPr lang="en-US" dirty="0" smtClean="0"/>
                            <a:t>0.0617</a:t>
                          </a:r>
                          <a:endParaRPr lang="en-US" dirty="0"/>
                        </a:p>
                      </a:txBody>
                      <a:tcPr anchor="ctr"/>
                    </a:tc>
                  </a:tr>
                  <a:tr h="590550">
                    <a:tc>
                      <a:txBody>
                        <a:bodyPr/>
                        <a:lstStyle/>
                        <a:p>
                          <a:pPr algn="ctr"/>
                          <a:r>
                            <a:rPr lang="en-US" dirty="0" smtClean="0"/>
                            <a:t>A3</a:t>
                          </a:r>
                          <a:endParaRPr lang="en-US" dirty="0"/>
                        </a:p>
                      </a:txBody>
                      <a:tcPr anchor="ctr"/>
                    </a:tc>
                    <a:tc>
                      <a:txBody>
                        <a:bodyPr/>
                        <a:lstStyle/>
                        <a:p>
                          <a:pPr algn="ctr"/>
                          <a:r>
                            <a:rPr lang="en-US" dirty="0" smtClean="0"/>
                            <a:t>0.0552</a:t>
                          </a:r>
                          <a:endParaRPr lang="en-US" dirty="0"/>
                        </a:p>
                      </a:txBody>
                      <a:tcPr anchor="ctr"/>
                    </a:tc>
                    <a:tc>
                      <a:txBody>
                        <a:bodyPr/>
                        <a:lstStyle/>
                        <a:p>
                          <a:pPr algn="ctr"/>
                          <a:r>
                            <a:rPr lang="en-US" dirty="0" smtClean="0"/>
                            <a:t>0.3095</a:t>
                          </a:r>
                          <a:endParaRPr lang="en-US" dirty="0"/>
                        </a:p>
                      </a:txBody>
                      <a:tcPr anchor="ctr"/>
                    </a:tc>
                    <a:tc>
                      <a:txBody>
                        <a:bodyPr/>
                        <a:lstStyle/>
                        <a:p>
                          <a:pPr algn="ctr"/>
                          <a:r>
                            <a:rPr lang="en-US" dirty="0" smtClean="0"/>
                            <a:t>-0.2543</a:t>
                          </a:r>
                          <a:endParaRPr lang="en-US" dirty="0"/>
                        </a:p>
                      </a:txBody>
                      <a:tcPr anchor="ctr"/>
                    </a:tc>
                  </a:tr>
                </a:tbl>
              </a:graphicData>
            </a:graphic>
          </p:graphicFrame>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20</a:t>
            </a:fld>
            <a:endParaRPr lang="en-US"/>
          </a:p>
        </p:txBody>
      </p:sp>
      <mc:AlternateContent xmlns:mc="http://schemas.openxmlformats.org/markup-compatibility/2006" xmlns:a14="http://schemas.microsoft.com/office/drawing/2010/main">
        <mc:Choice Requires="a14">
          <p:sp>
            <p:nvSpPr>
              <p:cNvPr id="6" name="Content Placeholder 2"/>
              <p:cNvSpPr txBox="1">
                <a:spLocks/>
              </p:cNvSpPr>
              <p:nvPr/>
            </p:nvSpPr>
            <p:spPr>
              <a:xfrm>
                <a:off x="457200" y="4114800"/>
                <a:ext cx="8229600" cy="2011363"/>
              </a:xfrm>
              <a:prstGeom prst="rect">
                <a:avLst/>
              </a:prstGeom>
            </p:spPr>
            <p:txBody>
              <a:bodyPr vert="horz" lIns="91440" tIns="45720" rIns="91440" bIns="45720" rtlCol="0">
                <a:normAutofit/>
              </a:bodyPr>
              <a:lstStyle>
                <a:lvl1pPr marL="342900" indent="-342900" algn="just" defTabSz="914400" rtl="1"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just" defTabSz="914400" rtl="1"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just" defTabSz="914400" rtl="1"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just" defTabSz="914400" rtl="1"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just" defTabSz="914400" rtl="1"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a:lstStyle>
              <a:p>
                <a:r>
                  <a:rPr lang="fa-IR" sz="2000" dirty="0">
                    <a:latin typeface="Times New Roman" pitchFamily="18" charset="0"/>
                    <a:cs typeface="B Nazanin" pitchFamily="2" charset="-78"/>
                  </a:rPr>
                  <a:t>بر پایه جریان های خالص رتبه بندی می توان رتبه بندی پایانی را بشکل زیر انجام داد:</a:t>
                </a:r>
              </a:p>
              <a:p>
                <a:pPr rtl="0"/>
                <a14:m>
                  <m:oMath xmlns:m="http://schemas.openxmlformats.org/officeDocument/2006/math">
                    <m:r>
                      <a:rPr lang="en-US" sz="2000">
                        <a:latin typeface="Cambria Math"/>
                        <a:cs typeface="B Nazanin" pitchFamily="2" charset="-78"/>
                      </a:rPr>
                      <m:t>𝐴</m:t>
                    </m:r>
                    <m:r>
                      <a:rPr lang="en-US" sz="2000">
                        <a:latin typeface="Cambria Math"/>
                        <a:cs typeface="B Nazanin" pitchFamily="2" charset="-78"/>
                      </a:rPr>
                      <m:t>1</m:t>
                    </m:r>
                    <m:r>
                      <a:rPr lang="en-US" sz="2000">
                        <a:latin typeface="Cambria Math"/>
                        <a:cs typeface="B Nazanin" pitchFamily="2" charset="-78"/>
                      </a:rPr>
                      <m:t> &gt;</m:t>
                    </m:r>
                  </m:oMath>
                </a14:m>
                <a:r>
                  <a:rPr lang="en-US" sz="2000" dirty="0">
                    <a:latin typeface="Times New Roman" pitchFamily="18" charset="0"/>
                    <a:cs typeface="B Nazanin" pitchFamily="2" charset="-78"/>
                  </a:rPr>
                  <a:t> A2 &gt; A3</a:t>
                </a: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457200" y="4114800"/>
                <a:ext cx="8229600" cy="2011363"/>
              </a:xfrm>
              <a:prstGeom prst="rect">
                <a:avLst/>
              </a:prstGeom>
              <a:blipFill rotWithShape="1">
                <a:blip r:embed="rId3"/>
                <a:stretch>
                  <a:fillRect l="-148" t="-1515" r="-296"/>
                </a:stretch>
              </a:blipFill>
            </p:spPr>
            <p:txBody>
              <a:bodyPr/>
              <a:lstStyle/>
              <a:p>
                <a:r>
                  <a:rPr lang="en-US">
                    <a:noFill/>
                  </a:rPr>
                  <a:t> </a:t>
                </a:r>
              </a:p>
            </p:txBody>
          </p:sp>
        </mc:Fallback>
      </mc:AlternateContent>
    </p:spTree>
    <p:extLst>
      <p:ext uri="{BB962C8B-B14F-4D97-AF65-F5344CB8AC3E}">
        <p14:creationId xmlns:p14="http://schemas.microsoft.com/office/powerpoint/2010/main" val="2047155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smtClean="0"/>
              <a:t>منابع</a:t>
            </a:r>
            <a:endParaRPr lang="en-US" sz="4000" dirty="0"/>
          </a:p>
        </p:txBody>
      </p:sp>
      <p:sp>
        <p:nvSpPr>
          <p:cNvPr id="3" name="Content Placeholder 2"/>
          <p:cNvSpPr>
            <a:spLocks noGrp="1"/>
          </p:cNvSpPr>
          <p:nvPr>
            <p:ph idx="1"/>
          </p:nvPr>
        </p:nvSpPr>
        <p:spPr/>
        <p:txBody>
          <a:bodyPr>
            <a:normAutofit/>
          </a:bodyPr>
          <a:lstStyle/>
          <a:p>
            <a:r>
              <a:rPr lang="fa-IR" sz="2000" dirty="0"/>
              <a:t>تصمیم گیری چند معیاره، دکتر محمد عطایی</a:t>
            </a:r>
          </a:p>
          <a:p>
            <a:r>
              <a:rPr lang="fa-IR" sz="2000" dirty="0"/>
              <a:t>روش های تصمیم گیری چند معیاره، مولف: دیوید اولسن، مترجم: دکتر علی خاتمی فیروزآبادی</a:t>
            </a:r>
          </a:p>
          <a:p>
            <a:r>
              <a:rPr lang="fa-IR" sz="2000" dirty="0"/>
              <a:t>مدل ها و نرم افزارهای تصمیم گیری چند شاخصه</a:t>
            </a:r>
            <a:endParaRPr lang="en-US" sz="2000" dirty="0"/>
          </a:p>
          <a:p>
            <a:pPr rtl="0"/>
            <a:r>
              <a:rPr lang="en-US" sz="2000" dirty="0"/>
              <a:t>PROMETHEE</a:t>
            </a:r>
            <a:r>
              <a:rPr lang="fa-IR" sz="2000" dirty="0"/>
              <a:t> </a:t>
            </a:r>
            <a:r>
              <a:rPr lang="en-US" sz="2000" dirty="0"/>
              <a:t> METHODS, Jean-Pierre Brans, Bertrand </a:t>
            </a:r>
            <a:r>
              <a:rPr lang="en-US" sz="2000" dirty="0" err="1"/>
              <a:t>Mareschal</a:t>
            </a:r>
            <a:endParaRPr lang="en-US" sz="2000" dirty="0"/>
          </a:p>
          <a:p>
            <a:pPr rtl="0"/>
            <a:r>
              <a:rPr lang="en-US" sz="2000" dirty="0"/>
              <a:t>How to </a:t>
            </a:r>
            <a:r>
              <a:rPr lang="en-US" sz="2000" dirty="0" err="1"/>
              <a:t>decied</a:t>
            </a:r>
            <a:r>
              <a:rPr lang="en-US" sz="2000" dirty="0"/>
              <a:t> with PROMETHEE, Jean-Pierre Brans, Bertrand </a:t>
            </a:r>
            <a:r>
              <a:rPr lang="en-US" sz="2000" dirty="0" err="1"/>
              <a:t>Mareschal</a:t>
            </a:r>
            <a:endParaRPr lang="en-US" sz="2000" dirty="0"/>
          </a:p>
        </p:txBody>
      </p:sp>
      <p:sp>
        <p:nvSpPr>
          <p:cNvPr id="4" name="Slide Number Placeholder 3"/>
          <p:cNvSpPr>
            <a:spLocks noGrp="1"/>
          </p:cNvSpPr>
          <p:nvPr>
            <p:ph type="sldNum" sz="quarter" idx="12"/>
          </p:nvPr>
        </p:nvSpPr>
        <p:spPr/>
        <p:txBody>
          <a:bodyPr/>
          <a:lstStyle/>
          <a:p>
            <a:fld id="{B9660864-5401-4051-8E77-B66C4C990341}" type="slidenum">
              <a:rPr lang="en-US" smtClean="0"/>
              <a:pPr/>
              <a:t>21</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شاخص هماهنگ وشاخص ناهماهنگ</a:t>
            </a:r>
            <a:endParaRPr lang="en-US" dirty="0"/>
          </a:p>
        </p:txBody>
      </p:sp>
      <p:sp>
        <p:nvSpPr>
          <p:cNvPr id="3" name="Content Placeholder 2"/>
          <p:cNvSpPr>
            <a:spLocks noGrp="1"/>
          </p:cNvSpPr>
          <p:nvPr>
            <p:ph idx="1"/>
          </p:nvPr>
        </p:nvSpPr>
        <p:spPr/>
        <p:txBody>
          <a:bodyPr/>
          <a:lstStyle/>
          <a:p>
            <a:r>
              <a:rPr lang="fa-IR" dirty="0" smtClean="0"/>
              <a:t>شاخص هماهنگ</a:t>
            </a:r>
            <a:r>
              <a:rPr lang="fa-IR" dirty="0" smtClean="0"/>
              <a:t>: گاهی به آن جریان های مثبت هم می گویند و </a:t>
            </a:r>
            <a:r>
              <a:rPr lang="fa-IR" dirty="0" smtClean="0"/>
              <a:t>وظیفه </a:t>
            </a:r>
            <a:r>
              <a:rPr lang="fa-IR" dirty="0" smtClean="0"/>
              <a:t>آن </a:t>
            </a:r>
            <a:r>
              <a:rPr lang="fa-IR" dirty="0" smtClean="0"/>
              <a:t>اندازه گیری مزیت نسبی یک گزینه بر روی تمام گزینه های تصمیم گیری می باشد.</a:t>
            </a:r>
          </a:p>
          <a:p>
            <a:r>
              <a:rPr lang="fa-IR" dirty="0" smtClean="0"/>
              <a:t>شاخص ناهماهنگ</a:t>
            </a:r>
            <a:r>
              <a:rPr lang="fa-IR" dirty="0" smtClean="0"/>
              <a:t>: گاهی به آن جریان های منفی می گویند و وظیفه آن اندازه </a:t>
            </a:r>
            <a:r>
              <a:rPr lang="fa-IR" dirty="0" smtClean="0"/>
              <a:t>گیری معایب نسبی یک گزینه به سایر گزینه هاست.</a:t>
            </a:r>
          </a:p>
          <a:p>
            <a:r>
              <a:rPr lang="fa-IR" dirty="0" smtClean="0"/>
              <a:t>و در نهایت هسته نمودار حاصله به منظور شناسایی گزینه ها به تصمیم گیرنده ارائه می شود.</a:t>
            </a:r>
          </a:p>
        </p:txBody>
      </p:sp>
      <p:sp>
        <p:nvSpPr>
          <p:cNvPr id="4" name="Slide Number Placeholder 3"/>
          <p:cNvSpPr>
            <a:spLocks noGrp="1"/>
          </p:cNvSpPr>
          <p:nvPr>
            <p:ph type="sldNum" sz="quarter" idx="12"/>
          </p:nvPr>
        </p:nvSpPr>
        <p:spPr/>
        <p:txBody>
          <a:bodyPr/>
          <a:lstStyle/>
          <a:p>
            <a:fld id="{B9660864-5401-4051-8E77-B66C4C990341}" type="slidenum">
              <a:rPr lang="en-US" smtClean="0"/>
              <a:pPr/>
              <a:t>3</a:t>
            </a:fld>
            <a:endParaRPr lang="en-US"/>
          </a:p>
        </p:txBody>
      </p:sp>
    </p:spTree>
    <p:extLst>
      <p:ext uri="{BB962C8B-B14F-4D97-AF65-F5344CB8AC3E}">
        <p14:creationId xmlns:p14="http://schemas.microsoft.com/office/powerpoint/2010/main" val="157050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228600" y="1706880"/>
            <a:ext cx="8610600" cy="4770120"/>
          </a:xfrm>
        </p:spPr>
        <p:txBody>
          <a:bodyPr>
            <a:normAutofit/>
          </a:bodyPr>
          <a:lstStyle/>
          <a:p>
            <a:r>
              <a:rPr lang="fa-IR" sz="2200" dirty="0" smtClean="0"/>
              <a:t>جریان </a:t>
            </a:r>
            <a:r>
              <a:rPr lang="fa-IR" sz="2200" dirty="0"/>
              <a:t>رتبه بندی مثبت حاکی از آن است که چگونه یک گزینه بر سایر گزینه ها برتری دارد و در حقیقت قدرت گزینه را نشان می دهد و کاراکتر غلبگی نامیده می شود. در نتیجه بیشترین مقدار </a:t>
            </a:r>
            <a:r>
              <a:rPr lang="en-US" sz="2200" dirty="0"/>
              <a:t>Ф+</a:t>
            </a:r>
            <a:r>
              <a:rPr lang="fa-IR" sz="2200" dirty="0"/>
              <a:t> نشانگر بهترین گزینه خواهد بود.</a:t>
            </a:r>
          </a:p>
          <a:p>
            <a:r>
              <a:rPr lang="fa-IR" sz="2200" dirty="0" smtClean="0"/>
              <a:t>جریان </a:t>
            </a:r>
            <a:r>
              <a:rPr lang="fa-IR" sz="2200" dirty="0"/>
              <a:t>رتبه بندی منفی حاکی از آن است که چگونه یک گزینه تحت برتری سایر گزینه ها قرار می گیرد و در حقیقت ضعف گزینه را نشان می دهد و کاراکتر مغلوبیت نامیده می شود. در نتیجه کمترین مقدار </a:t>
            </a:r>
            <a:r>
              <a:rPr lang="en-US" dirty="0"/>
              <a:t>Ф-</a:t>
            </a:r>
            <a:r>
              <a:rPr lang="fa-IR" dirty="0"/>
              <a:t> نشانگر بهترین گزینه خواهد بود</a:t>
            </a:r>
            <a:r>
              <a:rPr lang="fa-IR" dirty="0" smtClean="0"/>
              <a:t>.</a:t>
            </a:r>
          </a:p>
          <a:p>
            <a:r>
              <a:rPr lang="fa-IR" dirty="0"/>
              <a:t>جریان فرارتبه ای مثبت و منفی برای گزینه </a:t>
            </a:r>
            <a:r>
              <a:rPr lang="en-US" dirty="0"/>
              <a:t>a</a:t>
            </a:r>
            <a:r>
              <a:rPr lang="fa-IR" dirty="0"/>
              <a:t> در این شکل نشان داده شده است:</a:t>
            </a:r>
          </a:p>
          <a:p>
            <a:endParaRPr lang="en-US" dirty="0"/>
          </a:p>
          <a:p>
            <a:endParaRPr lang="en-US" sz="1600" dirty="0"/>
          </a:p>
          <a:p>
            <a:pPr algn="r" rtl="1"/>
            <a:endParaRPr lang="en-US" sz="1600" dirty="0" smtClean="0"/>
          </a:p>
        </p:txBody>
      </p:sp>
      <p:sp>
        <p:nvSpPr>
          <p:cNvPr id="6" name="Slide Number Placeholder 5"/>
          <p:cNvSpPr>
            <a:spLocks noGrp="1"/>
          </p:cNvSpPr>
          <p:nvPr>
            <p:ph type="sldNum" sz="quarter" idx="12"/>
          </p:nvPr>
        </p:nvSpPr>
        <p:spPr/>
        <p:txBody>
          <a:bodyPr/>
          <a:lstStyle/>
          <a:p>
            <a:fld id="{B9660864-5401-4051-8E77-B66C4C990341}" type="slidenum">
              <a:rPr lang="en-US" smtClean="0"/>
              <a:pPr/>
              <a:t>4</a:t>
            </a:fld>
            <a:endParaRPr lang="en-US"/>
          </a:p>
        </p:txBody>
      </p:sp>
      <p:pic>
        <p:nvPicPr>
          <p:cNvPr id="20482" name="Picture 2"/>
          <p:cNvPicPr>
            <a:picLocks noChangeAspect="1" noChangeArrowheads="1"/>
          </p:cNvPicPr>
          <p:nvPr/>
        </p:nvPicPr>
        <p:blipFill>
          <a:blip r:embed="rId2"/>
          <a:srcRect/>
          <a:stretch>
            <a:fillRect/>
          </a:stretch>
        </p:blipFill>
        <p:spPr bwMode="auto">
          <a:xfrm>
            <a:off x="2133600" y="4267200"/>
            <a:ext cx="4719638" cy="2342644"/>
          </a:xfrm>
          <a:prstGeom prst="rect">
            <a:avLst/>
          </a:prstGeom>
          <a:noFill/>
          <a:ln w="9525">
            <a:noFill/>
            <a:miter lim="800000"/>
            <a:headEnd/>
            <a:tailEnd/>
          </a:ln>
          <a:effectLst/>
        </p:spPr>
      </p:pic>
      <p:sp>
        <p:nvSpPr>
          <p:cNvPr id="8" name="Title 1"/>
          <p:cNvSpPr>
            <a:spLocks noGrp="1"/>
          </p:cNvSpPr>
          <p:nvPr>
            <p:ph type="title"/>
          </p:nvPr>
        </p:nvSpPr>
        <p:spPr>
          <a:xfrm>
            <a:off x="457200" y="182880"/>
            <a:ext cx="8229600" cy="1111664"/>
          </a:xfrm>
        </p:spPr>
        <p:txBody>
          <a:bodyPr>
            <a:normAutofit/>
          </a:bodyPr>
          <a:lstStyle/>
          <a:p>
            <a:pPr algn="r" rtl="1"/>
            <a:r>
              <a:rPr lang="fa-IR" sz="2800" dirty="0" smtClean="0"/>
              <a:t>ادامه</a:t>
            </a:r>
            <a:endParaRPr lang="en-US"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1000"/>
                                        <p:tgtEl>
                                          <p:spTgt spid="20482"/>
                                        </p:tgtEl>
                                      </p:cBhvr>
                                    </p:animEffect>
                                    <p:anim calcmode="lin" valueType="num">
                                      <p:cBhvr>
                                        <p:cTn id="8" dur="1000" fill="hold"/>
                                        <p:tgtEl>
                                          <p:spTgt spid="20482"/>
                                        </p:tgtEl>
                                        <p:attrNameLst>
                                          <p:attrName>ppt_x</p:attrName>
                                        </p:attrNameLst>
                                      </p:cBhvr>
                                      <p:tavLst>
                                        <p:tav tm="0">
                                          <p:val>
                                            <p:strVal val="#ppt_x"/>
                                          </p:val>
                                        </p:tav>
                                        <p:tav tm="100000">
                                          <p:val>
                                            <p:strVal val="#ppt_x"/>
                                          </p:val>
                                        </p:tav>
                                      </p:tavLst>
                                    </p:anim>
                                    <p:anim calcmode="lin" valueType="num">
                                      <p:cBhvr>
                                        <p:cTn id="9"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نسخه های مختلف الگوریتم</a:t>
            </a:r>
            <a:endParaRPr lang="en-US" dirty="0"/>
          </a:p>
        </p:txBody>
      </p:sp>
      <p:sp>
        <p:nvSpPr>
          <p:cNvPr id="3" name="Content Placeholder 2"/>
          <p:cNvSpPr>
            <a:spLocks noGrp="1"/>
          </p:cNvSpPr>
          <p:nvPr>
            <p:ph idx="1"/>
          </p:nvPr>
        </p:nvSpPr>
        <p:spPr/>
        <p:txBody>
          <a:bodyPr/>
          <a:lstStyle/>
          <a:p>
            <a:pPr algn="just" rtl="1">
              <a:buFont typeface="Wingdings" pitchFamily="2" charset="2"/>
              <a:buChar char="ü"/>
            </a:pPr>
            <a:r>
              <a:rPr lang="en-US" dirty="0">
                <a:latin typeface="Arial Rounded MT Bold" pitchFamily="34" charset="0"/>
                <a:cs typeface="B Nazanin" pitchFamily="2" charset="-78"/>
              </a:rPr>
              <a:t>PROMETHEE I</a:t>
            </a:r>
            <a:r>
              <a:rPr lang="fa-IR" dirty="0">
                <a:cs typeface="B Nazanin" pitchFamily="2" charset="-78"/>
              </a:rPr>
              <a:t>: رتبه بندی جزئی گزینه ها.</a:t>
            </a:r>
          </a:p>
          <a:p>
            <a:pPr algn="just" rtl="1">
              <a:buFont typeface="Wingdings" pitchFamily="2" charset="2"/>
              <a:buChar char="ü"/>
            </a:pPr>
            <a:r>
              <a:rPr lang="en-US" dirty="0">
                <a:latin typeface="Arial Rounded MT Bold" pitchFamily="34" charset="0"/>
                <a:cs typeface="B Nazanin" pitchFamily="2" charset="-78"/>
              </a:rPr>
              <a:t>PROMETHEE II</a:t>
            </a:r>
            <a:r>
              <a:rPr lang="fa-IR" dirty="0">
                <a:cs typeface="B Nazanin" pitchFamily="2" charset="-78"/>
              </a:rPr>
              <a:t>: رتبه بندی کامل گزینه ها.</a:t>
            </a:r>
          </a:p>
          <a:p>
            <a:pPr algn="just" rtl="1">
              <a:buFont typeface="Wingdings" pitchFamily="2" charset="2"/>
              <a:buChar char="ü"/>
            </a:pPr>
            <a:r>
              <a:rPr lang="en-US" dirty="0">
                <a:latin typeface="Arial Rounded MT Bold" pitchFamily="34" charset="0"/>
                <a:cs typeface="B Nazanin" pitchFamily="2" charset="-78"/>
              </a:rPr>
              <a:t>PROMETHEE III</a:t>
            </a:r>
            <a:r>
              <a:rPr lang="fa-IR" dirty="0">
                <a:cs typeface="B Nazanin" pitchFamily="2" charset="-78"/>
              </a:rPr>
              <a:t>: رتبه بندی بر مبنای بازه ها.</a:t>
            </a:r>
          </a:p>
          <a:p>
            <a:pPr algn="just" rtl="1">
              <a:buFont typeface="Wingdings" pitchFamily="2" charset="2"/>
              <a:buChar char="ü"/>
            </a:pPr>
            <a:r>
              <a:rPr lang="en-US" dirty="0">
                <a:latin typeface="Arial Rounded MT Bold" pitchFamily="34" charset="0"/>
                <a:cs typeface="B Nazanin" pitchFamily="2" charset="-78"/>
              </a:rPr>
              <a:t>PROMETHEE IV</a:t>
            </a:r>
            <a:r>
              <a:rPr lang="fa-IR" dirty="0">
                <a:cs typeface="B Nazanin" pitchFamily="2" charset="-78"/>
              </a:rPr>
              <a:t>: برای حالات پیوسته.</a:t>
            </a:r>
          </a:p>
          <a:p>
            <a:pPr algn="just" rtl="1">
              <a:buFont typeface="Wingdings" pitchFamily="2" charset="2"/>
              <a:buChar char="ü"/>
            </a:pPr>
            <a:r>
              <a:rPr lang="en-US" dirty="0">
                <a:latin typeface="Arial Rounded MT Bold" pitchFamily="34" charset="0"/>
                <a:cs typeface="B Nazanin" pitchFamily="2" charset="-78"/>
              </a:rPr>
              <a:t>PROMETHEE V</a:t>
            </a:r>
            <a:r>
              <a:rPr lang="fa-IR" dirty="0">
                <a:cs typeface="B Nazanin" pitchFamily="2" charset="-78"/>
              </a:rPr>
              <a:t>: برای حل مسائل تصمیم گیری همراه با محدودیت ها.</a:t>
            </a:r>
          </a:p>
          <a:p>
            <a:pPr algn="just" rtl="1">
              <a:buFont typeface="Wingdings" pitchFamily="2" charset="2"/>
              <a:buChar char="ü"/>
            </a:pPr>
            <a:r>
              <a:rPr lang="en-US" dirty="0">
                <a:latin typeface="Arial Rounded MT Bold" pitchFamily="34" charset="0"/>
                <a:cs typeface="B Nazanin" pitchFamily="2" charset="-78"/>
              </a:rPr>
              <a:t>PROMETHEE VI</a:t>
            </a:r>
            <a:r>
              <a:rPr lang="fa-IR" dirty="0">
                <a:cs typeface="B Nazanin" pitchFamily="2" charset="-78"/>
              </a:rPr>
              <a:t>: با توسعه آنالیز حساسیت.</a:t>
            </a:r>
            <a:endParaRPr lang="en-US" dirty="0">
              <a:cs typeface="B Nazanin" pitchFamily="2" charset="-78"/>
            </a:endParaRPr>
          </a:p>
          <a:p>
            <a:endParaRPr lang="en-US" dirty="0"/>
          </a:p>
        </p:txBody>
      </p:sp>
      <p:sp>
        <p:nvSpPr>
          <p:cNvPr id="4" name="Slide Number Placeholder 3"/>
          <p:cNvSpPr>
            <a:spLocks noGrp="1"/>
          </p:cNvSpPr>
          <p:nvPr>
            <p:ph type="sldNum" sz="quarter" idx="12"/>
          </p:nvPr>
        </p:nvSpPr>
        <p:spPr/>
        <p:txBody>
          <a:bodyPr/>
          <a:lstStyle/>
          <a:p>
            <a:fld id="{B9660864-5401-4051-8E77-B66C4C990341}" type="slidenum">
              <a:rPr lang="en-US" smtClean="0"/>
              <a:pPr/>
              <a:t>5</a:t>
            </a:fld>
            <a:endParaRPr lang="en-US"/>
          </a:p>
        </p:txBody>
      </p:sp>
    </p:spTree>
    <p:extLst>
      <p:ext uri="{BB962C8B-B14F-4D97-AF65-F5344CB8AC3E}">
        <p14:creationId xmlns:p14="http://schemas.microsoft.com/office/powerpoint/2010/main" val="2139005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شرح روش</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r>
                  <a:rPr lang="fa-IR" dirty="0" smtClean="0"/>
                  <a:t>رتبه بندی گزینه ها با مقایسه زوجی گزینه ها در هر شاخص انجام می شود. مقایسه بر پایه یک تابع برتری از پیش تعریف شده با دامنه </a:t>
                </a:r>
                <a:r>
                  <a:rPr lang="en-US" dirty="0" smtClean="0"/>
                  <a:t>[0, +1]</a:t>
                </a:r>
                <a:r>
                  <a:rPr lang="fa-IR" dirty="0" smtClean="0"/>
                  <a:t> اندازه گیری می شود. </a:t>
                </a:r>
              </a:p>
              <a:p>
                <a:r>
                  <a:rPr lang="fa-IR" dirty="0" smtClean="0"/>
                  <a:t>تابع برتری </a:t>
                </a:r>
                <a:r>
                  <a:rPr lang="en-US" dirty="0" smtClean="0"/>
                  <a:t>P</a:t>
                </a:r>
                <a:r>
                  <a:rPr lang="fa-IR" dirty="0" smtClean="0"/>
                  <a:t>، برای مقایسه دو گزینه </a:t>
                </a:r>
                <a:r>
                  <a:rPr lang="en-US" dirty="0" smtClean="0"/>
                  <a:t>a</a:t>
                </a:r>
                <a:r>
                  <a:rPr lang="fa-IR" dirty="0" smtClean="0"/>
                  <a:t> و </a:t>
                </a:r>
                <a:r>
                  <a:rPr lang="en-US" dirty="0" smtClean="0"/>
                  <a:t>b</a:t>
                </a:r>
                <a:r>
                  <a:rPr lang="fa-IR" dirty="0" smtClean="0"/>
                  <a:t> از شاخص </a:t>
                </a:r>
                <a:r>
                  <a:rPr lang="en-US" dirty="0" smtClean="0"/>
                  <a:t>j</a:t>
                </a:r>
                <a:r>
                  <a:rPr lang="fa-IR" dirty="0" smtClean="0"/>
                  <a:t> به </a:t>
                </a:r>
                <a:r>
                  <a:rPr lang="fa-IR" dirty="0" smtClean="0"/>
                  <a:t>شکل </a:t>
                </a:r>
                <a14:m>
                  <m:oMath xmlns:m="http://schemas.openxmlformats.org/officeDocument/2006/math">
                    <m:sSub>
                      <m:sSubPr>
                        <m:ctrlPr>
                          <a:rPr lang="fa-IR" i="1" smtClean="0">
                            <a:latin typeface="Cambria Math"/>
                          </a:rPr>
                        </m:ctrlPr>
                      </m:sSubPr>
                      <m:e>
                        <m:r>
                          <a:rPr lang="en-US" b="0" i="1" smtClean="0">
                            <a:latin typeface="Cambria Math"/>
                          </a:rPr>
                          <m:t>𝑃</m:t>
                        </m:r>
                      </m:e>
                      <m:sub>
                        <m:r>
                          <a:rPr lang="en-US" b="0" i="1" smtClean="0">
                            <a:latin typeface="Cambria Math"/>
                          </a:rPr>
                          <m:t>𝑗</m:t>
                        </m:r>
                      </m:sub>
                    </m:sSub>
                    <m:d>
                      <m:dPr>
                        <m:ctrlPr>
                          <a:rPr lang="en-US" b="0" i="1" smtClean="0">
                            <a:latin typeface="Cambria Math"/>
                          </a:rPr>
                        </m:ctrlPr>
                      </m:dPr>
                      <m:e>
                        <m:r>
                          <a:rPr lang="en-US" b="0" i="1" smtClean="0">
                            <a:latin typeface="Cambria Math"/>
                          </a:rPr>
                          <m:t>𝑎</m:t>
                        </m:r>
                        <m:r>
                          <a:rPr lang="en-US" b="0" i="1" smtClean="0">
                            <a:latin typeface="Cambria Math"/>
                          </a:rPr>
                          <m:t>, </m:t>
                        </m:r>
                        <m:r>
                          <a:rPr lang="en-US" b="0" i="1" smtClean="0">
                            <a:latin typeface="Cambria Math"/>
                          </a:rPr>
                          <m:t>𝑏</m:t>
                        </m:r>
                      </m:e>
                    </m:d>
                    <m:r>
                      <a:rPr lang="en-US" b="0" i="1" smtClean="0">
                        <a:latin typeface="Cambria Math"/>
                      </a:rPr>
                      <m:t>= </m:t>
                    </m:r>
                    <m:sSub>
                      <m:sSubPr>
                        <m:ctrlPr>
                          <a:rPr lang="en-US" b="0" i="1" smtClean="0">
                            <a:latin typeface="Cambria Math"/>
                          </a:rPr>
                        </m:ctrlPr>
                      </m:sSubPr>
                      <m:e>
                        <m:r>
                          <a:rPr lang="en-US" b="0" i="1" smtClean="0">
                            <a:latin typeface="Cambria Math"/>
                          </a:rPr>
                          <m:t>𝑃</m:t>
                        </m:r>
                      </m:e>
                      <m:sub>
                        <m:r>
                          <a:rPr lang="en-US" b="0" i="1" smtClean="0">
                            <a:latin typeface="Cambria Math"/>
                          </a:rPr>
                          <m:t>𝑗</m:t>
                        </m:r>
                      </m:sub>
                    </m:sSub>
                    <m:d>
                      <m:dPr>
                        <m:begChr m:val="["/>
                        <m:endChr m:val="]"/>
                        <m:ctrlPr>
                          <a:rPr lang="en-US" b="0" i="1" smtClean="0">
                            <a:latin typeface="Cambria Math"/>
                          </a:rPr>
                        </m:ctrlPr>
                      </m:dPr>
                      <m:e>
                        <m:sSub>
                          <m:sSubPr>
                            <m:ctrlPr>
                              <a:rPr lang="en-US" b="0" i="1" smtClean="0">
                                <a:latin typeface="Cambria Math"/>
                              </a:rPr>
                            </m:ctrlPr>
                          </m:sSubPr>
                          <m:e>
                            <m:r>
                              <a:rPr lang="en-US" b="0" i="1" smtClean="0">
                                <a:latin typeface="Cambria Math"/>
                              </a:rPr>
                              <m:t>𝑑</m:t>
                            </m:r>
                          </m:e>
                          <m:sub>
                            <m:r>
                              <a:rPr lang="en-US" b="0" i="1" smtClean="0">
                                <a:latin typeface="Cambria Math"/>
                              </a:rPr>
                              <m:t>𝑗</m:t>
                            </m:r>
                          </m:sub>
                        </m:sSub>
                        <m:d>
                          <m:dPr>
                            <m:ctrlPr>
                              <a:rPr lang="en-US" b="0" i="1" smtClean="0">
                                <a:latin typeface="Cambria Math"/>
                              </a:rPr>
                            </m:ctrlPr>
                          </m:dPr>
                          <m:e>
                            <m:r>
                              <a:rPr lang="en-US" b="0" i="1" smtClean="0">
                                <a:latin typeface="Cambria Math"/>
                              </a:rPr>
                              <m:t>𝑎</m:t>
                            </m:r>
                            <m:r>
                              <a:rPr lang="en-US" b="0" i="1" smtClean="0">
                                <a:latin typeface="Cambria Math"/>
                              </a:rPr>
                              <m:t>, </m:t>
                            </m:r>
                            <m:r>
                              <a:rPr lang="en-US" b="0" i="1" smtClean="0">
                                <a:latin typeface="Cambria Math"/>
                              </a:rPr>
                              <m:t>𝑏</m:t>
                            </m:r>
                          </m:e>
                        </m:d>
                      </m:e>
                    </m:d>
                  </m:oMath>
                </a14:m>
                <a:r>
                  <a:rPr lang="fa-IR" dirty="0" smtClean="0"/>
                  <a:t> می باشد که در آن </a:t>
                </a:r>
                <a14:m>
                  <m:oMath xmlns:m="http://schemas.openxmlformats.org/officeDocument/2006/math">
                    <m:sSub>
                      <m:sSubPr>
                        <m:ctrlPr>
                          <a:rPr lang="en-US" i="1">
                            <a:latin typeface="Cambria Math"/>
                          </a:rPr>
                        </m:ctrlPr>
                      </m:sSubPr>
                      <m:e>
                        <m:r>
                          <a:rPr lang="en-US" i="1">
                            <a:latin typeface="Cambria Math"/>
                          </a:rPr>
                          <m:t>𝑑</m:t>
                        </m:r>
                      </m:e>
                      <m:sub>
                        <m:r>
                          <a:rPr lang="en-US" i="1">
                            <a:latin typeface="Cambria Math"/>
                          </a:rPr>
                          <m:t>𝑗</m:t>
                        </m:r>
                      </m:sub>
                    </m:sSub>
                    <m:d>
                      <m:dPr>
                        <m:ctrlPr>
                          <a:rPr lang="en-US" i="1">
                            <a:latin typeface="Cambria Math"/>
                          </a:rPr>
                        </m:ctrlPr>
                      </m:dPr>
                      <m:e>
                        <m:r>
                          <a:rPr lang="en-US" i="1">
                            <a:latin typeface="Cambria Math"/>
                          </a:rPr>
                          <m:t>𝑎</m:t>
                        </m:r>
                        <m:r>
                          <a:rPr lang="en-US" i="1">
                            <a:latin typeface="Cambria Math"/>
                          </a:rPr>
                          <m:t>, </m:t>
                        </m:r>
                        <m:r>
                          <a:rPr lang="en-US" i="1">
                            <a:latin typeface="Cambria Math"/>
                          </a:rPr>
                          <m:t>𝑏</m:t>
                        </m:r>
                      </m:e>
                    </m:d>
                  </m:oMath>
                </a14:m>
                <a:r>
                  <a:rPr lang="en-US" dirty="0" smtClean="0"/>
                  <a:t> = </a:t>
                </a:r>
                <a14:m>
                  <m:oMath xmlns:m="http://schemas.openxmlformats.org/officeDocument/2006/math">
                    <m:sSub>
                      <m:sSubPr>
                        <m:ctrlPr>
                          <a:rPr lang="en-US" i="1" smtClean="0">
                            <a:latin typeface="Cambria Math"/>
                          </a:rPr>
                        </m:ctrlPr>
                      </m:sSubPr>
                      <m:e>
                        <m:r>
                          <a:rPr lang="en-US" b="0" i="1" smtClean="0">
                            <a:latin typeface="Cambria Math"/>
                          </a:rPr>
                          <m:t>𝑓</m:t>
                        </m:r>
                      </m:e>
                      <m:sub>
                        <m:r>
                          <a:rPr lang="en-US" b="0" i="1" smtClean="0">
                            <a:latin typeface="Cambria Math"/>
                          </a:rPr>
                          <m:t>𝑗</m:t>
                        </m:r>
                      </m:sub>
                    </m:sSub>
                    <m:r>
                      <a:rPr lang="en-US" b="0" i="1" smtClean="0">
                        <a:latin typeface="Cambria Math"/>
                      </a:rPr>
                      <m:t>(</m:t>
                    </m:r>
                    <m:r>
                      <a:rPr lang="en-US" b="0" i="1" smtClean="0">
                        <a:latin typeface="Cambria Math"/>
                      </a:rPr>
                      <m:t>𝑎</m:t>
                    </m:r>
                    <m:r>
                      <a:rPr lang="en-US" b="0" i="1" smtClean="0">
                        <a:latin typeface="Cambria Math"/>
                      </a:rPr>
                      <m:t>)</m:t>
                    </m:r>
                  </m:oMath>
                </a14:m>
                <a:r>
                  <a:rPr lang="en-US" dirty="0" smtClean="0"/>
                  <a:t> - </a:t>
                </a:r>
                <a14:m>
                  <m:oMath xmlns:m="http://schemas.openxmlformats.org/officeDocument/2006/math">
                    <m:sSub>
                      <m:sSubPr>
                        <m:ctrlPr>
                          <a:rPr lang="en-US" i="1">
                            <a:latin typeface="Cambria Math"/>
                          </a:rPr>
                        </m:ctrlPr>
                      </m:sSubPr>
                      <m:e>
                        <m:r>
                          <a:rPr lang="en-US" i="1">
                            <a:latin typeface="Cambria Math"/>
                          </a:rPr>
                          <m:t>𝑓</m:t>
                        </m:r>
                      </m:e>
                      <m:sub>
                        <m:r>
                          <a:rPr lang="en-US" i="1">
                            <a:latin typeface="Cambria Math"/>
                          </a:rPr>
                          <m:t>𝑗</m:t>
                        </m:r>
                      </m:sub>
                    </m:sSub>
                    <m:d>
                      <m:dPr>
                        <m:ctrlPr>
                          <a:rPr lang="en-US" i="1">
                            <a:latin typeface="Cambria Math"/>
                          </a:rPr>
                        </m:ctrlPr>
                      </m:dPr>
                      <m:e>
                        <m:r>
                          <a:rPr lang="en-US" b="0" i="1" smtClean="0">
                            <a:latin typeface="Cambria Math"/>
                          </a:rPr>
                          <m:t>𝑏</m:t>
                        </m:r>
                      </m:e>
                    </m:d>
                  </m:oMath>
                </a14:m>
                <a:r>
                  <a:rPr lang="fa-IR" dirty="0" smtClean="0"/>
                  <a:t> بیانگر تفاوت اندازه ها در شاخص </a:t>
                </a:r>
                <a:r>
                  <a:rPr lang="en-US" dirty="0" smtClean="0"/>
                  <a:t>j</a:t>
                </a:r>
                <a:r>
                  <a:rPr lang="fa-IR" dirty="0" smtClean="0"/>
                  <a:t> می باشد.</a:t>
                </a:r>
              </a:p>
              <a:p>
                <a:r>
                  <a:rPr lang="fa-IR" dirty="0" smtClean="0"/>
                  <a:t>در این روش از دو پارامتر ورودی با نام آستانه بی تفاوتی که آن را با </a:t>
                </a:r>
                <a:r>
                  <a:rPr lang="en-US" dirty="0" smtClean="0"/>
                  <a:t>q</a:t>
                </a:r>
                <a:r>
                  <a:rPr lang="fa-IR" dirty="0" smtClean="0"/>
                  <a:t> نمایش </a:t>
                </a:r>
                <a:r>
                  <a:rPr lang="fa-IR" dirty="0" smtClean="0"/>
                  <a:t>می دهیم </a:t>
                </a:r>
                <a:r>
                  <a:rPr lang="fa-IR" dirty="0" smtClean="0"/>
                  <a:t>و به این معنی است که اگر مقدار آستانه مثلا 0.2 باشد آنگاه اگر میزان تفاوت دو گزینه کمتر از این آستانه باشد هیچ برتری بین آنها وجود ندارد. پارامتر دیگر آستانه برتری است، با </a:t>
                </a:r>
                <a:r>
                  <a:rPr lang="en-US" dirty="0" smtClean="0"/>
                  <a:t>p</a:t>
                </a:r>
                <a:r>
                  <a:rPr lang="fa-IR" dirty="0" smtClean="0"/>
                  <a:t> نمایش داده می شود و به این معنی است که اگر مقدار آن مثلا 0.5 باشد و اگر تفاوت دو گزینه از این مقدار بیشتر باشد گزینه ای که امتیاز بیشتری دارد نسبت به گزینه دیگر دارای اولویت کامل می باشد.</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2074" t="-1078" r="-444"/>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9660864-5401-4051-8E77-B66C4C990341}" type="slidenum">
              <a:rPr lang="en-US" smtClean="0"/>
              <a:pPr/>
              <a:t>6</a:t>
            </a:fld>
            <a:endParaRPr lang="en-US"/>
          </a:p>
        </p:txBody>
      </p:sp>
    </p:spTree>
    <p:extLst>
      <p:ext uri="{BB962C8B-B14F-4D97-AF65-F5344CB8AC3E}">
        <p14:creationId xmlns:p14="http://schemas.microsoft.com/office/powerpoint/2010/main" val="2673158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534400" cy="3048000"/>
          </a:xfrm>
        </p:spPr>
        <p:txBody>
          <a:bodyPr>
            <a:normAutofit/>
          </a:bodyPr>
          <a:lstStyle/>
          <a:p>
            <a:pPr rtl="1"/>
            <a:r>
              <a:rPr lang="fa-IR" sz="2200" dirty="0"/>
              <a:t>بعد</a:t>
            </a:r>
            <a:r>
              <a:rPr lang="fa-IR" sz="1600" dirty="0" smtClean="0">
                <a:solidFill>
                  <a:schemeClr val="tx2"/>
                </a:solidFill>
              </a:rPr>
              <a:t> </a:t>
            </a:r>
            <a:r>
              <a:rPr lang="fa-IR" sz="2200" dirty="0"/>
              <a:t>از طراحی جدول ارزیابی، تعیین اوزان معیارها و </a:t>
            </a:r>
            <a:r>
              <a:rPr lang="fa-IR" sz="2200" dirty="0" smtClean="0"/>
              <a:t>محاسبه </a:t>
            </a:r>
            <a:r>
              <a:rPr lang="en-US" sz="2200" dirty="0" err="1"/>
              <a:t>Pj</a:t>
            </a:r>
            <a:r>
              <a:rPr lang="en-US" sz="2200" dirty="0"/>
              <a:t>(</a:t>
            </a:r>
            <a:r>
              <a:rPr lang="en-US" sz="2200" dirty="0" err="1"/>
              <a:t>a,b</a:t>
            </a:r>
            <a:r>
              <a:rPr lang="en-US" sz="2200" dirty="0"/>
              <a:t>)</a:t>
            </a:r>
            <a:r>
              <a:rPr lang="fa-IR" sz="2200" dirty="0"/>
              <a:t> برای تمامی معیارها و زوج گزینه ها </a:t>
            </a:r>
            <a:r>
              <a:rPr lang="fa-IR" sz="2200" dirty="0" smtClean="0"/>
              <a:t>اجرا </a:t>
            </a:r>
            <a:r>
              <a:rPr lang="fa-IR" sz="2200" dirty="0"/>
              <a:t>می گردد. بدین صورت که در ابتدا برای هر زوج گزینه شاخص </a:t>
            </a:r>
            <a:r>
              <a:rPr lang="en-US" sz="2200" dirty="0"/>
              <a:t>π(</a:t>
            </a:r>
            <a:r>
              <a:rPr lang="en-US" sz="2200" dirty="0" err="1"/>
              <a:t>a,b</a:t>
            </a:r>
            <a:r>
              <a:rPr lang="en-US" sz="2200" dirty="0"/>
              <a:t>)</a:t>
            </a:r>
            <a:r>
              <a:rPr lang="fa-IR" sz="2200" dirty="0"/>
              <a:t> مطابق رابطه </a:t>
            </a:r>
            <a:r>
              <a:rPr lang="fa-IR" sz="2200" dirty="0" smtClean="0"/>
              <a:t>زیر </a:t>
            </a:r>
            <a:r>
              <a:rPr lang="fa-IR" sz="2200" dirty="0" smtClean="0"/>
              <a:t>تعریف </a:t>
            </a:r>
            <a:r>
              <a:rPr lang="fa-IR" sz="2200" dirty="0"/>
              <a:t>می </a:t>
            </a:r>
            <a:r>
              <a:rPr lang="fa-IR" sz="2200" dirty="0" smtClean="0"/>
              <a:t>شود</a:t>
            </a:r>
            <a:r>
              <a:rPr lang="fa-IR" sz="2200" dirty="0"/>
              <a:t>، که در آن </a:t>
            </a:r>
            <a:r>
              <a:rPr lang="en-US" sz="2200" dirty="0"/>
              <a:t>π(</a:t>
            </a:r>
            <a:r>
              <a:rPr lang="en-US" sz="2200" dirty="0" err="1"/>
              <a:t>a,b</a:t>
            </a:r>
            <a:r>
              <a:rPr lang="en-US" sz="2200" dirty="0"/>
              <a:t>)</a:t>
            </a:r>
            <a:r>
              <a:rPr lang="fa-IR" sz="2200" dirty="0"/>
              <a:t> درجه غلبگی گزینه </a:t>
            </a:r>
            <a:r>
              <a:rPr lang="en-US" sz="2200" dirty="0" smtClean="0"/>
              <a:t>a</a:t>
            </a:r>
            <a:r>
              <a:rPr lang="fa-IR" sz="2200" dirty="0" smtClean="0"/>
              <a:t> بر </a:t>
            </a:r>
            <a:r>
              <a:rPr lang="en-US" sz="2200" dirty="0"/>
              <a:t>b</a:t>
            </a:r>
            <a:r>
              <a:rPr lang="fa-IR" sz="2200" dirty="0"/>
              <a:t> بر روی تمام معیارها و </a:t>
            </a:r>
            <a:r>
              <a:rPr lang="en-US" sz="2200" dirty="0"/>
              <a:t>π(</a:t>
            </a:r>
            <a:r>
              <a:rPr lang="en-US" sz="2200" dirty="0" err="1"/>
              <a:t>b,a</a:t>
            </a:r>
            <a:r>
              <a:rPr lang="en-US" sz="2200" dirty="0"/>
              <a:t>)</a:t>
            </a:r>
            <a:r>
              <a:rPr lang="fa-IR" sz="2200" dirty="0"/>
              <a:t> درجه مغلوبیت گزینه </a:t>
            </a:r>
            <a:r>
              <a:rPr lang="en-US" sz="2200" dirty="0" smtClean="0"/>
              <a:t>a</a:t>
            </a:r>
            <a:r>
              <a:rPr lang="fa-IR" sz="2200" dirty="0" smtClean="0"/>
              <a:t> در </a:t>
            </a:r>
            <a:r>
              <a:rPr lang="fa-IR" sz="2200" dirty="0"/>
              <a:t>مقایسه با </a:t>
            </a:r>
            <a:r>
              <a:rPr lang="en-US" sz="2200" dirty="0"/>
              <a:t>b</a:t>
            </a:r>
            <a:r>
              <a:rPr lang="fa-IR" sz="2200" dirty="0"/>
              <a:t> بر روی تمام معیارها می باشد.</a:t>
            </a:r>
          </a:p>
          <a:p>
            <a:r>
              <a:rPr lang="fa-IR" sz="2200" dirty="0" smtClean="0"/>
              <a:t>در اکثر </a:t>
            </a:r>
            <a:r>
              <a:rPr lang="fa-IR" sz="2200" dirty="0"/>
              <a:t>موارد </a:t>
            </a:r>
            <a:r>
              <a:rPr lang="en-US" sz="2200" dirty="0"/>
              <a:t> π(</a:t>
            </a:r>
            <a:r>
              <a:rPr lang="en-US" sz="2200" dirty="0" err="1"/>
              <a:t>a,b</a:t>
            </a:r>
            <a:r>
              <a:rPr lang="en-US" sz="2200" dirty="0"/>
              <a:t>)</a:t>
            </a:r>
            <a:r>
              <a:rPr lang="fa-IR" sz="2200" dirty="0"/>
              <a:t>و</a:t>
            </a:r>
            <a:r>
              <a:rPr lang="en-US" sz="2200" dirty="0"/>
              <a:t>π(</a:t>
            </a:r>
            <a:r>
              <a:rPr lang="en-US" sz="2200" dirty="0" err="1"/>
              <a:t>b,a</a:t>
            </a:r>
            <a:r>
              <a:rPr lang="en-US" sz="2200" dirty="0"/>
              <a:t>) </a:t>
            </a:r>
            <a:r>
              <a:rPr lang="fa-IR" sz="2200" dirty="0"/>
              <a:t> دارای مقادیر مثبت هستند. چرا که در اکثر مواقع یکسری از معیارها موید برتری گزینه </a:t>
            </a:r>
            <a:r>
              <a:rPr lang="en-US" sz="2200" dirty="0" smtClean="0"/>
              <a:t>a</a:t>
            </a:r>
            <a:r>
              <a:rPr lang="fa-IR" sz="2200" dirty="0" smtClean="0"/>
              <a:t> بر </a:t>
            </a:r>
            <a:r>
              <a:rPr lang="en-US" sz="2200" dirty="0"/>
              <a:t>b</a:t>
            </a:r>
            <a:r>
              <a:rPr lang="fa-IR" sz="2200" dirty="0"/>
              <a:t> و معیارهای دیگر موید برتری گزینه </a:t>
            </a:r>
            <a:r>
              <a:rPr lang="en-US" sz="2200" dirty="0"/>
              <a:t>b</a:t>
            </a:r>
            <a:r>
              <a:rPr lang="fa-IR" sz="2200" dirty="0"/>
              <a:t> بر </a:t>
            </a:r>
            <a:r>
              <a:rPr lang="en-US" sz="2200" dirty="0"/>
              <a:t>a </a:t>
            </a:r>
            <a:r>
              <a:rPr lang="fa-IR" sz="2200" dirty="0"/>
              <a:t>است.</a:t>
            </a:r>
          </a:p>
          <a:p>
            <a:r>
              <a:rPr lang="en-US" sz="2000" dirty="0" smtClean="0"/>
              <a:t> </a:t>
            </a:r>
            <a:r>
              <a:rPr lang="en-US" sz="2200" dirty="0"/>
              <a:t>π(</a:t>
            </a:r>
            <a:r>
              <a:rPr lang="en-US" sz="2200" dirty="0" err="1"/>
              <a:t>a,b</a:t>
            </a:r>
            <a:r>
              <a:rPr lang="en-US" sz="2200" dirty="0"/>
              <a:t>)</a:t>
            </a:r>
            <a:r>
              <a:rPr lang="fa-IR" sz="2200" dirty="0"/>
              <a:t>نزدیک به صفر نشان دهنده برتری ضعیف </a:t>
            </a:r>
            <a:r>
              <a:rPr lang="en-US" sz="2200" dirty="0"/>
              <a:t>a</a:t>
            </a:r>
            <a:r>
              <a:rPr lang="fa-IR" sz="2200" dirty="0"/>
              <a:t> بر</a:t>
            </a:r>
            <a:r>
              <a:rPr lang="en-US" sz="2200" dirty="0"/>
              <a:t>b</a:t>
            </a:r>
            <a:r>
              <a:rPr lang="fa-IR" sz="2200" dirty="0"/>
              <a:t> است و</a:t>
            </a:r>
            <a:r>
              <a:rPr lang="en-US" sz="2200" dirty="0"/>
              <a:t> π(</a:t>
            </a:r>
            <a:r>
              <a:rPr lang="en-US" sz="2200" dirty="0" err="1"/>
              <a:t>a,b</a:t>
            </a:r>
            <a:r>
              <a:rPr lang="en-US" sz="2200" dirty="0"/>
              <a:t>)</a:t>
            </a:r>
            <a:r>
              <a:rPr lang="fa-IR" sz="2200" dirty="0"/>
              <a:t>نزدیک به یک نشان دهنده برتری قوی </a:t>
            </a:r>
            <a:r>
              <a:rPr lang="en-US" sz="2200" dirty="0"/>
              <a:t>a</a:t>
            </a:r>
            <a:r>
              <a:rPr lang="fa-IR" sz="2200" dirty="0"/>
              <a:t>بر</a:t>
            </a:r>
            <a:r>
              <a:rPr lang="en-US" sz="2200" dirty="0"/>
              <a:t>b </a:t>
            </a:r>
            <a:r>
              <a:rPr lang="fa-IR" sz="2200" dirty="0"/>
              <a:t>است.</a:t>
            </a:r>
            <a:endParaRPr lang="en-US" sz="2200" dirty="0"/>
          </a:p>
          <a:p>
            <a:pPr algn="r" rtl="1"/>
            <a:endParaRPr lang="fa-IR" sz="2200" dirty="0"/>
          </a:p>
          <a:p>
            <a:pPr algn="r" rtl="1"/>
            <a:endParaRPr lang="en-US" sz="1600" dirty="0" smtClean="0"/>
          </a:p>
        </p:txBody>
      </p:sp>
      <p:sp>
        <p:nvSpPr>
          <p:cNvPr id="7" name="Slide Number Placeholder 6"/>
          <p:cNvSpPr>
            <a:spLocks noGrp="1"/>
          </p:cNvSpPr>
          <p:nvPr>
            <p:ph type="sldNum" sz="quarter" idx="12"/>
          </p:nvPr>
        </p:nvSpPr>
        <p:spPr/>
        <p:txBody>
          <a:bodyPr/>
          <a:lstStyle/>
          <a:p>
            <a:fld id="{B9660864-5401-4051-8E77-B66C4C990341}" type="slidenum">
              <a:rPr lang="en-US" smtClean="0"/>
              <a:pPr/>
              <a:t>7</a:t>
            </a:fld>
            <a:endParaRPr lang="en-US"/>
          </a:p>
        </p:txBody>
      </p:sp>
      <p:pic>
        <p:nvPicPr>
          <p:cNvPr id="18434" name="Picture 2"/>
          <p:cNvPicPr>
            <a:picLocks noChangeAspect="1" noChangeArrowheads="1"/>
          </p:cNvPicPr>
          <p:nvPr/>
        </p:nvPicPr>
        <p:blipFill>
          <a:blip r:embed="rId2"/>
          <a:srcRect/>
          <a:stretch>
            <a:fillRect/>
          </a:stretch>
        </p:blipFill>
        <p:spPr bwMode="auto">
          <a:xfrm>
            <a:off x="381000" y="4648200"/>
            <a:ext cx="2876550" cy="1819275"/>
          </a:xfrm>
          <a:prstGeom prst="rect">
            <a:avLst/>
          </a:prstGeom>
          <a:noFill/>
          <a:ln w="9525">
            <a:noFill/>
            <a:miter lim="800000"/>
            <a:headEnd/>
            <a:tailEnd/>
          </a:ln>
          <a:effectLst/>
        </p:spPr>
      </p:pic>
      <p:pic>
        <p:nvPicPr>
          <p:cNvPr id="19458" name="Picture 2"/>
          <p:cNvPicPr>
            <a:picLocks noChangeAspect="1" noChangeArrowheads="1"/>
          </p:cNvPicPr>
          <p:nvPr/>
        </p:nvPicPr>
        <p:blipFill>
          <a:blip r:embed="rId3" cstate="print"/>
          <a:srcRect/>
          <a:stretch>
            <a:fillRect/>
          </a:stretch>
        </p:blipFill>
        <p:spPr bwMode="auto">
          <a:xfrm>
            <a:off x="4876800" y="4953000"/>
            <a:ext cx="2686466" cy="1524000"/>
          </a:xfrm>
          <a:prstGeom prst="rect">
            <a:avLst/>
          </a:prstGeom>
          <a:noFill/>
          <a:ln w="9525">
            <a:noFill/>
            <a:miter lim="800000"/>
            <a:headEnd/>
            <a:tailEnd/>
          </a:ln>
          <a:effectLst/>
        </p:spPr>
      </p:pic>
      <p:sp>
        <p:nvSpPr>
          <p:cNvPr id="9" name="Title 1"/>
          <p:cNvSpPr>
            <a:spLocks noGrp="1"/>
          </p:cNvSpPr>
          <p:nvPr>
            <p:ph type="title"/>
          </p:nvPr>
        </p:nvSpPr>
        <p:spPr>
          <a:xfrm>
            <a:off x="457200" y="182880"/>
            <a:ext cx="8229600" cy="1111664"/>
          </a:xfrm>
        </p:spPr>
        <p:txBody>
          <a:bodyPr>
            <a:normAutofit/>
          </a:bodyPr>
          <a:lstStyle/>
          <a:p>
            <a:pPr algn="r" rtl="1"/>
            <a:r>
              <a:rPr lang="fa-IR" sz="2400" dirty="0" smtClean="0">
                <a:latin typeface="Arial" pitchFamily="34" charset="0"/>
                <a:cs typeface="Arial" pitchFamily="34" charset="0"/>
              </a:rPr>
              <a:t>ادامه</a:t>
            </a:r>
            <a:endParaRPr lang="en-US"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circle(in)">
                                      <p:cBhvr>
                                        <p:cTn id="12"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9660864-5401-4051-8E77-B66C4C990341}" type="slidenum">
              <a:rPr lang="en-US" smtClean="0"/>
              <a:pPr/>
              <a:t>8</a:t>
            </a:fld>
            <a:endParaRPr lang="en-US"/>
          </a:p>
        </p:txBody>
      </p:sp>
      <p:pic>
        <p:nvPicPr>
          <p:cNvPr id="17410" name="Picture 2"/>
          <p:cNvPicPr>
            <a:picLocks noChangeAspect="1" noChangeArrowheads="1"/>
          </p:cNvPicPr>
          <p:nvPr/>
        </p:nvPicPr>
        <p:blipFill>
          <a:blip r:embed="rId2"/>
          <a:srcRect/>
          <a:stretch>
            <a:fillRect/>
          </a:stretch>
        </p:blipFill>
        <p:spPr bwMode="auto">
          <a:xfrm>
            <a:off x="381000" y="1600200"/>
            <a:ext cx="3816769" cy="5181600"/>
          </a:xfrm>
          <a:prstGeom prst="rect">
            <a:avLst/>
          </a:prstGeom>
          <a:noFill/>
          <a:ln w="9525">
            <a:noFill/>
            <a:miter lim="800000"/>
            <a:headEnd/>
            <a:tailEnd/>
          </a:ln>
          <a:effectLst/>
        </p:spPr>
      </p:pic>
      <p:sp>
        <p:nvSpPr>
          <p:cNvPr id="8" name="Title 1"/>
          <p:cNvSpPr>
            <a:spLocks noGrp="1"/>
          </p:cNvSpPr>
          <p:nvPr>
            <p:ph type="title"/>
          </p:nvPr>
        </p:nvSpPr>
        <p:spPr>
          <a:xfrm>
            <a:off x="457200" y="182880"/>
            <a:ext cx="8229600" cy="1111664"/>
          </a:xfrm>
        </p:spPr>
        <p:txBody>
          <a:bodyPr>
            <a:normAutofit/>
          </a:bodyPr>
          <a:lstStyle/>
          <a:p>
            <a:pPr algn="r" rtl="1"/>
            <a:r>
              <a:rPr lang="fa-IR" sz="2800" dirty="0" smtClean="0"/>
              <a:t>ادامه</a:t>
            </a:r>
            <a:endParaRPr lang="en-US" sz="2400" dirty="0">
              <a:latin typeface="Arial" pitchFamily="34" charset="0"/>
              <a:cs typeface="Arial" pitchFamily="34" charset="0"/>
            </a:endParaRPr>
          </a:p>
        </p:txBody>
      </p:sp>
      <p:sp>
        <p:nvSpPr>
          <p:cNvPr id="9" name="Content Placeholder 2"/>
          <p:cNvSpPr>
            <a:spLocks noGrp="1"/>
          </p:cNvSpPr>
          <p:nvPr>
            <p:ph idx="1"/>
          </p:nvPr>
        </p:nvSpPr>
        <p:spPr>
          <a:xfrm>
            <a:off x="3962400" y="1600200"/>
            <a:ext cx="4724400" cy="4525963"/>
          </a:xfrm>
        </p:spPr>
        <p:txBody>
          <a:bodyPr>
            <a:normAutofit/>
          </a:bodyPr>
          <a:lstStyle/>
          <a:p>
            <a:r>
              <a:rPr lang="fa-IR" dirty="0"/>
              <a:t>در هر یک از توابع پیشنهادی صفر، یک یا دو پارامتر تعریف شده است . که </a:t>
            </a:r>
            <a:r>
              <a:rPr lang="en-US" sz="2000" dirty="0"/>
              <a:t>q</a:t>
            </a:r>
            <a:r>
              <a:rPr lang="fa-IR" dirty="0"/>
              <a:t> حد آستانه بی تفاوتی ، </a:t>
            </a:r>
            <a:r>
              <a:rPr lang="en-US" sz="2000" dirty="0"/>
              <a:t>p</a:t>
            </a:r>
            <a:r>
              <a:rPr lang="fa-IR" dirty="0"/>
              <a:t> حدآستانه برتری اکید و </a:t>
            </a:r>
            <a:r>
              <a:rPr lang="en-US" sz="2000" dirty="0"/>
              <a:t>s</a:t>
            </a:r>
            <a:r>
              <a:rPr lang="fa-IR" dirty="0"/>
              <a:t> یک مقدار بین </a:t>
            </a:r>
            <a:r>
              <a:rPr lang="en-US" sz="2000" dirty="0"/>
              <a:t>p</a:t>
            </a:r>
            <a:r>
              <a:rPr lang="fa-IR" dirty="0"/>
              <a:t> و</a:t>
            </a:r>
            <a:r>
              <a:rPr lang="en-US" dirty="0"/>
              <a:t> </a:t>
            </a:r>
            <a:r>
              <a:rPr lang="en-US" sz="2000" dirty="0"/>
              <a:t>q</a:t>
            </a:r>
            <a:r>
              <a:rPr lang="fa-IR" dirty="0"/>
              <a:t> می باشد</a:t>
            </a:r>
            <a:r>
              <a:rPr lang="fa-IR" dirty="0" smtClean="0"/>
              <a:t>.</a:t>
            </a:r>
            <a:endParaRPr lang="fa-IR" dirty="0"/>
          </a:p>
          <a:p>
            <a:r>
              <a:rPr lang="fa-IR" dirty="0"/>
              <a:t>حدآستانه اختلاف جزئی، بزرگترین اختلافی است که برای تصمیم گیر بی اهمیت است و حد آستانه برتری، کوچکترین اختلافی است که برای تخصیص برتری کامل بین دو گزینه کافی می باشد.</a:t>
            </a:r>
            <a:endParaRPr lang="en-US" dirty="0"/>
          </a:p>
          <a:p>
            <a:endParaRPr lang="fa-IR"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676400"/>
            <a:ext cx="8229600" cy="4800600"/>
          </a:xfrm>
        </p:spPr>
        <p:txBody>
          <a:bodyPr>
            <a:normAutofit/>
          </a:bodyPr>
          <a:lstStyle/>
          <a:p>
            <a:pPr algn="r" rtl="1"/>
            <a:r>
              <a:rPr lang="fa-IR" sz="2200" dirty="0"/>
              <a:t>در ادامه برای هر گزینه </a:t>
            </a:r>
            <a:r>
              <a:rPr lang="en-US" sz="2200" dirty="0"/>
              <a:t>a</a:t>
            </a:r>
            <a:r>
              <a:rPr lang="fa-IR" sz="2200" dirty="0"/>
              <a:t> که در یک مجموعه </a:t>
            </a:r>
            <a:r>
              <a:rPr lang="en-US" sz="2200" dirty="0"/>
              <a:t>n</a:t>
            </a:r>
            <a:r>
              <a:rPr lang="fa-IR" sz="2200" dirty="0"/>
              <a:t> عضوی </a:t>
            </a:r>
            <a:r>
              <a:rPr lang="en-US" sz="2200" dirty="0"/>
              <a:t> </a:t>
            </a:r>
            <a:r>
              <a:rPr lang="fa-IR" sz="2200" dirty="0"/>
              <a:t>با </a:t>
            </a:r>
            <a:r>
              <a:rPr lang="en-US" sz="2200" dirty="0"/>
              <a:t>n-1</a:t>
            </a:r>
            <a:r>
              <a:rPr lang="fa-IR" sz="2200" dirty="0"/>
              <a:t> گزینه دیگر در ارتباط است، دو جریان فرارتبه ای مثبت و </a:t>
            </a:r>
            <a:r>
              <a:rPr lang="fa-IR" sz="2200" dirty="0" smtClean="0"/>
              <a:t>منفی که گاهی با نام های شاخص های هماهنگ و شاخص های ناهماهنگ شناخته می شوند </a:t>
            </a:r>
            <a:r>
              <a:rPr lang="fa-IR" sz="2200" dirty="0"/>
              <a:t>محاسبه می گردد:</a:t>
            </a:r>
            <a:endParaRPr lang="en-US" sz="2200" dirty="0"/>
          </a:p>
        </p:txBody>
      </p:sp>
      <p:sp>
        <p:nvSpPr>
          <p:cNvPr id="6" name="Slide Number Placeholder 5"/>
          <p:cNvSpPr>
            <a:spLocks noGrp="1"/>
          </p:cNvSpPr>
          <p:nvPr>
            <p:ph type="sldNum" sz="quarter" idx="12"/>
          </p:nvPr>
        </p:nvSpPr>
        <p:spPr/>
        <p:txBody>
          <a:bodyPr/>
          <a:lstStyle/>
          <a:p>
            <a:fld id="{B9660864-5401-4051-8E77-B66C4C990341}" type="slidenum">
              <a:rPr lang="en-US" smtClean="0"/>
              <a:pPr/>
              <a:t>9</a:t>
            </a:fld>
            <a:endParaRPr lang="en-US"/>
          </a:p>
        </p:txBody>
      </p:sp>
      <p:pic>
        <p:nvPicPr>
          <p:cNvPr id="19458" name="Picture 2"/>
          <p:cNvPicPr>
            <a:picLocks noChangeAspect="1" noChangeArrowheads="1"/>
          </p:cNvPicPr>
          <p:nvPr/>
        </p:nvPicPr>
        <p:blipFill>
          <a:blip r:embed="rId2"/>
          <a:srcRect/>
          <a:stretch>
            <a:fillRect/>
          </a:stretch>
        </p:blipFill>
        <p:spPr bwMode="auto">
          <a:xfrm>
            <a:off x="3276600" y="3429000"/>
            <a:ext cx="2971800" cy="1533525"/>
          </a:xfrm>
          <a:prstGeom prst="rect">
            <a:avLst/>
          </a:prstGeom>
          <a:noFill/>
          <a:ln w="9525">
            <a:noFill/>
            <a:miter lim="800000"/>
            <a:headEnd/>
            <a:tailEnd/>
          </a:ln>
          <a:effectLst/>
        </p:spPr>
      </p:pic>
      <p:sp>
        <p:nvSpPr>
          <p:cNvPr id="7" name="Title 1"/>
          <p:cNvSpPr>
            <a:spLocks noGrp="1"/>
          </p:cNvSpPr>
          <p:nvPr>
            <p:ph type="title"/>
          </p:nvPr>
        </p:nvSpPr>
        <p:spPr>
          <a:xfrm>
            <a:off x="457200" y="182880"/>
            <a:ext cx="8229600" cy="1111664"/>
          </a:xfrm>
        </p:spPr>
        <p:txBody>
          <a:bodyPr>
            <a:normAutofit/>
          </a:bodyPr>
          <a:lstStyle/>
          <a:p>
            <a:pPr algn="r" rtl="1"/>
            <a:r>
              <a:rPr lang="fa-IR" sz="2400" dirty="0" smtClean="0">
                <a:latin typeface="Arial" pitchFamily="34" charset="0"/>
                <a:cs typeface="Arial" pitchFamily="34" charset="0"/>
              </a:rPr>
              <a:t>ادامه</a:t>
            </a:r>
            <a:endParaRPr lang="en-US"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themeOverride>
</file>

<file path=ppt/theme/themeOverride2.xml><?xml version="1.0" encoding="utf-8"?>
<a:themeOverride xmlns:a="http://schemas.openxmlformats.org/drawingml/2006/main">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themeOverride>
</file>

<file path=docProps/app.xml><?xml version="1.0" encoding="utf-8"?>
<Properties xmlns="http://schemas.openxmlformats.org/officeDocument/2006/extended-properties" xmlns:vt="http://schemas.openxmlformats.org/officeDocument/2006/docPropsVTypes">
  <Template/>
  <TotalTime>2506</TotalTime>
  <Words>1918</Words>
  <Application>Microsoft Office PowerPoint</Application>
  <PresentationFormat>On-screen Show (4:3)</PresentationFormat>
  <Paragraphs>280</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Decatur</vt:lpstr>
      <vt:lpstr>PROMETHEE</vt:lpstr>
      <vt:lpstr>مقدمه</vt:lpstr>
      <vt:lpstr>شاخص هماهنگ وشاخص ناهماهنگ</vt:lpstr>
      <vt:lpstr>ادامه</vt:lpstr>
      <vt:lpstr>نسخه های مختلف الگوریتم</vt:lpstr>
      <vt:lpstr>شرح روش</vt:lpstr>
      <vt:lpstr>ادامه</vt:lpstr>
      <vt:lpstr>ادامه</vt:lpstr>
      <vt:lpstr>ادامه</vt:lpstr>
      <vt:lpstr>PROMETHEE I  </vt:lpstr>
      <vt:lpstr>PROMETHEE II  </vt:lpstr>
      <vt:lpstr>مثال</vt:lpstr>
      <vt:lpstr>گام اول</vt:lpstr>
      <vt:lpstr>ادامه</vt:lpstr>
      <vt:lpstr>گام دوم</vt:lpstr>
      <vt:lpstr>گام سوم</vt:lpstr>
      <vt:lpstr>گام چهارم</vt:lpstr>
      <vt:lpstr>ادامه</vt:lpstr>
      <vt:lpstr>گام پنجم</vt:lpstr>
      <vt:lpstr>ادامه</vt:lpstr>
      <vt:lpstr>منابع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vbv</dc:creator>
  <cp:lastModifiedBy>Admin</cp:lastModifiedBy>
  <cp:revision>138</cp:revision>
  <dcterms:created xsi:type="dcterms:W3CDTF">2012-05-02T05:23:38Z</dcterms:created>
  <dcterms:modified xsi:type="dcterms:W3CDTF">2010-12-14T21:21:06Z</dcterms:modified>
</cp:coreProperties>
</file>